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p:sldMasterIdLst>
    <p:sldMasterId id="2147483658" r:id="rId1"/>
  </p:sldMasterIdLst>
  <p:notesMasterIdLst>
    <p:notesMasterId r:id="rId94"/>
  </p:notesMasterIdLst>
  <p:handoutMasterIdLst>
    <p:handoutMasterId r:id="rId95"/>
  </p:handoutMasterIdLst>
  <p:sldIdLst>
    <p:sldId id="369" r:id="rId2"/>
    <p:sldId id="644" r:id="rId3"/>
    <p:sldId id="582" r:id="rId4"/>
    <p:sldId id="583" r:id="rId5"/>
    <p:sldId id="584" r:id="rId6"/>
    <p:sldId id="598" r:id="rId7"/>
    <p:sldId id="604" r:id="rId8"/>
    <p:sldId id="603" r:id="rId9"/>
    <p:sldId id="606" r:id="rId10"/>
    <p:sldId id="607" r:id="rId11"/>
    <p:sldId id="610" r:id="rId12"/>
    <p:sldId id="609" r:id="rId13"/>
    <p:sldId id="608" r:id="rId14"/>
    <p:sldId id="611" r:id="rId15"/>
    <p:sldId id="612" r:id="rId16"/>
    <p:sldId id="613" r:id="rId17"/>
    <p:sldId id="614" r:id="rId18"/>
    <p:sldId id="615" r:id="rId19"/>
    <p:sldId id="616" r:id="rId20"/>
    <p:sldId id="624" r:id="rId21"/>
    <p:sldId id="625" r:id="rId22"/>
    <p:sldId id="626" r:id="rId23"/>
    <p:sldId id="627" r:id="rId24"/>
    <p:sldId id="617" r:id="rId25"/>
    <p:sldId id="618" r:id="rId26"/>
    <p:sldId id="619" r:id="rId27"/>
    <p:sldId id="629" r:id="rId28"/>
    <p:sldId id="589" r:id="rId29"/>
    <p:sldId id="600" r:id="rId30"/>
    <p:sldId id="601" r:id="rId31"/>
    <p:sldId id="586" r:id="rId32"/>
    <p:sldId id="587" r:id="rId33"/>
    <p:sldId id="599" r:id="rId34"/>
    <p:sldId id="590" r:id="rId35"/>
    <p:sldId id="602" r:id="rId36"/>
    <p:sldId id="592" r:id="rId37"/>
    <p:sldId id="643" r:id="rId38"/>
    <p:sldId id="628" r:id="rId39"/>
    <p:sldId id="630" r:id="rId40"/>
    <p:sldId id="631" r:id="rId41"/>
    <p:sldId id="632" r:id="rId42"/>
    <p:sldId id="633" r:id="rId43"/>
    <p:sldId id="645" r:id="rId44"/>
    <p:sldId id="634" r:id="rId45"/>
    <p:sldId id="635" r:id="rId46"/>
    <p:sldId id="593" r:id="rId47"/>
    <p:sldId id="594" r:id="rId48"/>
    <p:sldId id="637" r:id="rId49"/>
    <p:sldId id="638" r:id="rId50"/>
    <p:sldId id="639" r:id="rId51"/>
    <p:sldId id="636" r:id="rId52"/>
    <p:sldId id="640" r:id="rId53"/>
    <p:sldId id="649" r:id="rId54"/>
    <p:sldId id="650" r:id="rId55"/>
    <p:sldId id="647" r:id="rId56"/>
    <p:sldId id="596" r:id="rId57"/>
    <p:sldId id="642" r:id="rId58"/>
    <p:sldId id="646" r:id="rId59"/>
    <p:sldId id="648" r:id="rId60"/>
    <p:sldId id="256" r:id="rId61"/>
    <p:sldId id="257" r:id="rId62"/>
    <p:sldId id="258" r:id="rId63"/>
    <p:sldId id="267" r:id="rId64"/>
    <p:sldId id="268" r:id="rId65"/>
    <p:sldId id="269" r:id="rId66"/>
    <p:sldId id="271" r:id="rId67"/>
    <p:sldId id="272" r:id="rId68"/>
    <p:sldId id="274" r:id="rId69"/>
    <p:sldId id="281" r:id="rId70"/>
    <p:sldId id="283" r:id="rId71"/>
    <p:sldId id="284" r:id="rId72"/>
    <p:sldId id="286" r:id="rId73"/>
    <p:sldId id="294" r:id="rId74"/>
    <p:sldId id="295" r:id="rId75"/>
    <p:sldId id="296" r:id="rId76"/>
    <p:sldId id="297" r:id="rId77"/>
    <p:sldId id="298" r:id="rId78"/>
    <p:sldId id="302" r:id="rId79"/>
    <p:sldId id="303" r:id="rId80"/>
    <p:sldId id="306" r:id="rId81"/>
    <p:sldId id="307" r:id="rId82"/>
    <p:sldId id="308" r:id="rId83"/>
    <p:sldId id="309" r:id="rId84"/>
    <p:sldId id="311" r:id="rId85"/>
    <p:sldId id="320" r:id="rId86"/>
    <p:sldId id="335" r:id="rId87"/>
    <p:sldId id="336" r:id="rId88"/>
    <p:sldId id="338" r:id="rId89"/>
    <p:sldId id="346" r:id="rId90"/>
    <p:sldId id="348" r:id="rId91"/>
    <p:sldId id="352" r:id="rId92"/>
    <p:sldId id="360" r:id="rId93"/>
  </p:sldIdLst>
  <p:sldSz cx="9144000" cy="6858000" type="screen4x3"/>
  <p:notesSz cx="6934200" cy="92329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793">
          <p15:clr>
            <a:srgbClr val="A4A3A4"/>
          </p15:clr>
        </p15:guide>
        <p15:guide id="2" orient="horz" pos="2160">
          <p15:clr>
            <a:srgbClr val="A4A3A4"/>
          </p15:clr>
        </p15:guide>
        <p15:guide id="3" orient="horz" pos="3816">
          <p15:clr>
            <a:srgbClr val="A4A3A4"/>
          </p15:clr>
        </p15:guide>
        <p15:guide id="4" orient="horz" pos="1226">
          <p15:clr>
            <a:srgbClr val="A4A3A4"/>
          </p15:clr>
        </p15:guide>
        <p15:guide id="5" orient="horz" pos="1646">
          <p15:clr>
            <a:srgbClr val="A4A3A4"/>
          </p15:clr>
        </p15:guide>
        <p15:guide id="6" orient="horz" pos="486">
          <p15:clr>
            <a:srgbClr val="A4A3A4"/>
          </p15:clr>
        </p15:guide>
        <p15:guide id="7" orient="horz" pos="3808">
          <p15:clr>
            <a:srgbClr val="A4A3A4"/>
          </p15:clr>
        </p15:guide>
        <p15:guide id="8" pos="3030">
          <p15:clr>
            <a:srgbClr val="A4A3A4"/>
          </p15:clr>
        </p15:guide>
        <p15:guide id="9" pos="5478">
          <p15:clr>
            <a:srgbClr val="A4A3A4"/>
          </p15:clr>
        </p15:guide>
        <p15:guide id="10" pos="294">
          <p15:clr>
            <a:srgbClr val="A4A3A4"/>
          </p15:clr>
        </p15:guide>
      </p15:sldGuideLst>
    </p:ext>
    <p:ext uri="{2D200454-40CA-4A62-9FC3-DE9A4176ACB9}">
      <p15:notesGuideLst xmlns:p15="http://schemas.microsoft.com/office/powerpoint/2012/main">
        <p15:guide id="1" orient="horz" pos="2908">
          <p15:clr>
            <a:srgbClr val="A4A3A4"/>
          </p15:clr>
        </p15:guide>
        <p15:guide id="2" pos="218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lene Kinley" initials="J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19"/>
    <p:restoredTop sz="92810"/>
  </p:normalViewPr>
  <p:slideViewPr>
    <p:cSldViewPr snapToGrid="0" snapToObjects="1">
      <p:cViewPr varScale="1">
        <p:scale>
          <a:sx n="121" d="100"/>
          <a:sy n="121" d="100"/>
        </p:scale>
        <p:origin x="1744" y="176"/>
      </p:cViewPr>
      <p:guideLst>
        <p:guide orient="horz" pos="793"/>
        <p:guide orient="horz" pos="2160"/>
        <p:guide orient="horz" pos="3816"/>
        <p:guide orient="horz" pos="1226"/>
        <p:guide orient="horz" pos="1646"/>
        <p:guide orient="horz" pos="486"/>
        <p:guide orient="horz" pos="3808"/>
        <p:guide pos="3030"/>
        <p:guide pos="5478"/>
        <p:guide pos="29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0"/>
    </p:cViewPr>
  </p:sorterViewPr>
  <p:notesViewPr>
    <p:cSldViewPr snapToGrid="0" snapToObjects="1">
      <p:cViewPr varScale="1">
        <p:scale>
          <a:sx n="85" d="100"/>
          <a:sy n="85" d="100"/>
        </p:scale>
        <p:origin x="-3810" y="-84"/>
      </p:cViewPr>
      <p:guideLst>
        <p:guide orient="horz" pos="2908"/>
        <p:guide pos="2184"/>
      </p:guideLst>
    </p:cSldViewPr>
  </p:notesViewPr>
  <p:gridSpacing cx="457200" cy="457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3-05T14:25:04.414" idx="1">
    <p:pos x="10" y="10"/>
    <p:text>Not sure how easy this is to change - if possible: 
our region is listed as Eastern Regional Health Authority - should be Interlake-Eastern Regional Health Authority 
in content - could we replace relaxation strategies with mindfulness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4A18B927-D5AF-F04E-B6EE-7FDBEA493690}"/>
              </a:ext>
            </a:extLst>
          </p:cNvPr>
          <p:cNvSpPr>
            <a:spLocks noGrp="1" noChangeArrowheads="1"/>
          </p:cNvSpPr>
          <p:nvPr>
            <p:ph type="hdr" sz="quarter"/>
          </p:nvPr>
        </p:nvSpPr>
        <p:spPr bwMode="auto">
          <a:xfrm>
            <a:off x="0" y="0"/>
            <a:ext cx="3005138" cy="461963"/>
          </a:xfrm>
          <a:prstGeom prst="rect">
            <a:avLst/>
          </a:prstGeom>
          <a:noFill/>
          <a:ln w="9525">
            <a:noFill/>
            <a:miter lim="800000"/>
            <a:headEnd/>
            <a:tailEnd/>
          </a:ln>
          <a:effectLst/>
        </p:spPr>
        <p:txBody>
          <a:bodyPr vert="horz" wrap="square" lIns="90654" tIns="45327" rIns="90654" bIns="45327" numCol="1" anchor="t" anchorCtr="0" compatLnSpc="1">
            <a:prstTxWarp prst="textNoShape">
              <a:avLst/>
            </a:prstTxWarp>
          </a:bodyPr>
          <a:lstStyle>
            <a:lvl1pPr algn="l" eaLnBrk="0" hangingPunct="0">
              <a:defRPr sz="1200">
                <a:latin typeface="Times" pitchFamily="18" charset="0"/>
                <a:ea typeface="+mn-ea"/>
                <a:cs typeface="+mn-cs"/>
              </a:defRPr>
            </a:lvl1pPr>
          </a:lstStyle>
          <a:p>
            <a:pPr>
              <a:defRPr/>
            </a:pPr>
            <a:endParaRPr lang="en-US"/>
          </a:p>
        </p:txBody>
      </p:sp>
      <p:sp>
        <p:nvSpPr>
          <p:cNvPr id="49155" name="Rectangle 3">
            <a:extLst>
              <a:ext uri="{FF2B5EF4-FFF2-40B4-BE49-F238E27FC236}">
                <a16:creationId xmlns:a16="http://schemas.microsoft.com/office/drawing/2014/main" id="{8F02A0F9-BAF5-B745-A01B-0854A6560627}"/>
              </a:ext>
            </a:extLst>
          </p:cNvPr>
          <p:cNvSpPr>
            <a:spLocks noGrp="1" noChangeArrowheads="1"/>
          </p:cNvSpPr>
          <p:nvPr>
            <p:ph type="dt" sz="quarter" idx="1"/>
          </p:nvPr>
        </p:nvSpPr>
        <p:spPr bwMode="auto">
          <a:xfrm>
            <a:off x="3927475" y="0"/>
            <a:ext cx="3005138" cy="461963"/>
          </a:xfrm>
          <a:prstGeom prst="rect">
            <a:avLst/>
          </a:prstGeom>
          <a:noFill/>
          <a:ln w="9525">
            <a:noFill/>
            <a:miter lim="800000"/>
            <a:headEnd/>
            <a:tailEnd/>
          </a:ln>
          <a:effectLst/>
        </p:spPr>
        <p:txBody>
          <a:bodyPr vert="horz" wrap="square" lIns="90654" tIns="45327" rIns="90654" bIns="45327" numCol="1" anchor="t" anchorCtr="0" compatLnSpc="1">
            <a:prstTxWarp prst="textNoShape">
              <a:avLst/>
            </a:prstTxWarp>
          </a:bodyPr>
          <a:lstStyle>
            <a:lvl1pPr algn="r" eaLnBrk="0" hangingPunct="0">
              <a:defRPr sz="1200">
                <a:latin typeface="Times" pitchFamily="18" charset="0"/>
                <a:ea typeface="+mn-ea"/>
                <a:cs typeface="+mn-cs"/>
              </a:defRPr>
            </a:lvl1pPr>
          </a:lstStyle>
          <a:p>
            <a:pPr>
              <a:defRPr/>
            </a:pPr>
            <a:endParaRPr lang="en-US"/>
          </a:p>
        </p:txBody>
      </p:sp>
      <p:sp>
        <p:nvSpPr>
          <p:cNvPr id="49156" name="Rectangle 4">
            <a:extLst>
              <a:ext uri="{FF2B5EF4-FFF2-40B4-BE49-F238E27FC236}">
                <a16:creationId xmlns:a16="http://schemas.microsoft.com/office/drawing/2014/main" id="{F9F7E2C9-A691-6242-A18D-CA952FA21C19}"/>
              </a:ext>
            </a:extLst>
          </p:cNvPr>
          <p:cNvSpPr>
            <a:spLocks noGrp="1" noChangeArrowheads="1"/>
          </p:cNvSpPr>
          <p:nvPr>
            <p:ph type="ftr" sz="quarter" idx="2"/>
          </p:nvPr>
        </p:nvSpPr>
        <p:spPr bwMode="auto">
          <a:xfrm>
            <a:off x="0" y="8769350"/>
            <a:ext cx="3005138" cy="461963"/>
          </a:xfrm>
          <a:prstGeom prst="rect">
            <a:avLst/>
          </a:prstGeom>
          <a:noFill/>
          <a:ln w="9525">
            <a:noFill/>
            <a:miter lim="800000"/>
            <a:headEnd/>
            <a:tailEnd/>
          </a:ln>
          <a:effectLst/>
        </p:spPr>
        <p:txBody>
          <a:bodyPr vert="horz" wrap="square" lIns="90654" tIns="45327" rIns="90654" bIns="45327" numCol="1" anchor="b" anchorCtr="0" compatLnSpc="1">
            <a:prstTxWarp prst="textNoShape">
              <a:avLst/>
            </a:prstTxWarp>
          </a:bodyPr>
          <a:lstStyle>
            <a:lvl1pPr algn="l" eaLnBrk="0" hangingPunct="0">
              <a:defRPr sz="1200">
                <a:latin typeface="Times" pitchFamily="18" charset="0"/>
                <a:ea typeface="+mn-ea"/>
                <a:cs typeface="+mn-cs"/>
              </a:defRPr>
            </a:lvl1pPr>
          </a:lstStyle>
          <a:p>
            <a:pPr>
              <a:defRPr/>
            </a:pPr>
            <a:endParaRPr lang="en-US"/>
          </a:p>
        </p:txBody>
      </p:sp>
      <p:sp>
        <p:nvSpPr>
          <p:cNvPr id="49157" name="Rectangle 5">
            <a:extLst>
              <a:ext uri="{FF2B5EF4-FFF2-40B4-BE49-F238E27FC236}">
                <a16:creationId xmlns:a16="http://schemas.microsoft.com/office/drawing/2014/main" id="{EEA6DDF4-B56F-2043-9789-8F924DF42FEE}"/>
              </a:ext>
            </a:extLst>
          </p:cNvPr>
          <p:cNvSpPr>
            <a:spLocks noGrp="1" noChangeArrowheads="1"/>
          </p:cNvSpPr>
          <p:nvPr>
            <p:ph type="sldNum" sz="quarter" idx="3"/>
          </p:nvPr>
        </p:nvSpPr>
        <p:spPr bwMode="auto">
          <a:xfrm>
            <a:off x="3927475" y="8769350"/>
            <a:ext cx="3005138" cy="461963"/>
          </a:xfrm>
          <a:prstGeom prst="rect">
            <a:avLst/>
          </a:prstGeom>
          <a:noFill/>
          <a:ln w="9525">
            <a:noFill/>
            <a:miter lim="800000"/>
            <a:headEnd/>
            <a:tailEnd/>
          </a:ln>
          <a:effectLst/>
        </p:spPr>
        <p:txBody>
          <a:bodyPr vert="horz" wrap="square" lIns="90654" tIns="45327" rIns="90654" bIns="45327" numCol="1" anchor="b" anchorCtr="0" compatLnSpc="1">
            <a:prstTxWarp prst="textNoShape">
              <a:avLst/>
            </a:prstTxWarp>
          </a:bodyPr>
          <a:lstStyle>
            <a:lvl1pPr algn="r">
              <a:defRPr sz="1200">
                <a:latin typeface="Times" charset="0"/>
                <a:ea typeface="ＭＳ Ｐゴシック" charset="-128"/>
              </a:defRPr>
            </a:lvl1pPr>
          </a:lstStyle>
          <a:p>
            <a:pPr>
              <a:defRPr/>
            </a:pPr>
            <a:fld id="{EB5D958E-FFD8-A545-8F2A-4439C5F0FF9A}"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B402C0E-6101-3E4C-B3BE-99380D5A0D40}"/>
              </a:ext>
            </a:extLst>
          </p:cNvPr>
          <p:cNvSpPr>
            <a:spLocks noGrp="1"/>
          </p:cNvSpPr>
          <p:nvPr>
            <p:ph type="hdr" sz="quarter"/>
          </p:nvPr>
        </p:nvSpPr>
        <p:spPr>
          <a:xfrm>
            <a:off x="0" y="0"/>
            <a:ext cx="3005138" cy="461963"/>
          </a:xfrm>
          <a:prstGeom prst="rect">
            <a:avLst/>
          </a:prstGeom>
        </p:spPr>
        <p:txBody>
          <a:bodyPr vert="horz" lIns="91440" tIns="45720" rIns="91440" bIns="45720" rtlCol="0"/>
          <a:lstStyle>
            <a:lvl1pPr algn="l" eaLnBrk="1" hangingPunct="1">
              <a:defRPr sz="1200">
                <a:latin typeface="Times" pitchFamily="18" charset="0"/>
                <a:ea typeface="+mn-ea"/>
                <a:cs typeface="+mn-cs"/>
              </a:defRPr>
            </a:lvl1pPr>
          </a:lstStyle>
          <a:p>
            <a:pPr>
              <a:defRPr/>
            </a:pPr>
            <a:endParaRPr lang="en-CA"/>
          </a:p>
        </p:txBody>
      </p:sp>
      <p:sp>
        <p:nvSpPr>
          <p:cNvPr id="3" name="Date Placeholder 2">
            <a:extLst>
              <a:ext uri="{FF2B5EF4-FFF2-40B4-BE49-F238E27FC236}">
                <a16:creationId xmlns:a16="http://schemas.microsoft.com/office/drawing/2014/main" id="{42407163-BA57-D84D-B273-96581B0663F7}"/>
              </a:ext>
            </a:extLst>
          </p:cNvPr>
          <p:cNvSpPr>
            <a:spLocks noGrp="1"/>
          </p:cNvSpPr>
          <p:nvPr>
            <p:ph type="dt" idx="1"/>
          </p:nvPr>
        </p:nvSpPr>
        <p:spPr>
          <a:xfrm>
            <a:off x="3927475" y="0"/>
            <a:ext cx="3005138" cy="461963"/>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Times" charset="0"/>
                <a:ea typeface="ＭＳ Ｐゴシック" charset="-128"/>
              </a:defRPr>
            </a:lvl1pPr>
          </a:lstStyle>
          <a:p>
            <a:pPr>
              <a:defRPr/>
            </a:pPr>
            <a:fld id="{5ED43678-C67F-254C-8F68-0E4115407619}" type="datetimeFigureOut">
              <a:rPr lang="en-CA" altLang="en-US"/>
              <a:pPr>
                <a:defRPr/>
              </a:pPr>
              <a:t>2018-03-26</a:t>
            </a:fld>
            <a:endParaRPr lang="en-CA" altLang="en-US" dirty="0"/>
          </a:p>
        </p:txBody>
      </p:sp>
      <p:sp>
        <p:nvSpPr>
          <p:cNvPr id="4" name="Slide Image Placeholder 3">
            <a:extLst>
              <a:ext uri="{FF2B5EF4-FFF2-40B4-BE49-F238E27FC236}">
                <a16:creationId xmlns:a16="http://schemas.microsoft.com/office/drawing/2014/main" id="{F4912001-A96A-1B4F-8C99-841A30EFEE25}"/>
              </a:ext>
            </a:extLst>
          </p:cNvPr>
          <p:cNvSpPr>
            <a:spLocks noGrp="1" noRot="1" noChangeAspect="1"/>
          </p:cNvSpPr>
          <p:nvPr>
            <p:ph type="sldImg" idx="2"/>
          </p:nvPr>
        </p:nvSpPr>
        <p:spPr>
          <a:xfrm>
            <a:off x="1158875" y="692150"/>
            <a:ext cx="4616450" cy="3462338"/>
          </a:xfrm>
          <a:prstGeom prst="rect">
            <a:avLst/>
          </a:prstGeom>
          <a:noFill/>
          <a:ln w="12700">
            <a:solidFill>
              <a:prstClr val="black"/>
            </a:solidFill>
          </a:ln>
        </p:spPr>
        <p:txBody>
          <a:bodyPr vert="horz" lIns="91440" tIns="45720" rIns="91440" bIns="45720" rtlCol="0" anchor="ctr"/>
          <a:lstStyle/>
          <a:p>
            <a:pPr lvl="0"/>
            <a:endParaRPr lang="en-CA" noProof="0" dirty="0"/>
          </a:p>
        </p:txBody>
      </p:sp>
      <p:sp>
        <p:nvSpPr>
          <p:cNvPr id="5" name="Notes Placeholder 4">
            <a:extLst>
              <a:ext uri="{FF2B5EF4-FFF2-40B4-BE49-F238E27FC236}">
                <a16:creationId xmlns:a16="http://schemas.microsoft.com/office/drawing/2014/main" id="{F4053123-45B4-624C-8B7B-44CD810AEDB1}"/>
              </a:ext>
            </a:extLst>
          </p:cNvPr>
          <p:cNvSpPr>
            <a:spLocks noGrp="1"/>
          </p:cNvSpPr>
          <p:nvPr>
            <p:ph type="body" sz="quarter" idx="3"/>
          </p:nvPr>
        </p:nvSpPr>
        <p:spPr>
          <a:xfrm>
            <a:off x="693738" y="4386263"/>
            <a:ext cx="5546725" cy="4154487"/>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a:extLst>
              <a:ext uri="{FF2B5EF4-FFF2-40B4-BE49-F238E27FC236}">
                <a16:creationId xmlns:a16="http://schemas.microsoft.com/office/drawing/2014/main" id="{4F0108AC-3272-AF49-9604-A23FF2370240}"/>
              </a:ext>
            </a:extLst>
          </p:cNvPr>
          <p:cNvSpPr>
            <a:spLocks noGrp="1"/>
          </p:cNvSpPr>
          <p:nvPr>
            <p:ph type="ftr" sz="quarter" idx="4"/>
          </p:nvPr>
        </p:nvSpPr>
        <p:spPr>
          <a:xfrm>
            <a:off x="0" y="8769350"/>
            <a:ext cx="3005138" cy="461963"/>
          </a:xfrm>
          <a:prstGeom prst="rect">
            <a:avLst/>
          </a:prstGeom>
        </p:spPr>
        <p:txBody>
          <a:bodyPr vert="horz" lIns="91440" tIns="45720" rIns="91440" bIns="45720" rtlCol="0" anchor="b"/>
          <a:lstStyle>
            <a:lvl1pPr algn="l" eaLnBrk="1" hangingPunct="1">
              <a:defRPr sz="1200">
                <a:latin typeface="Times" pitchFamily="18" charset="0"/>
                <a:ea typeface="+mn-ea"/>
                <a:cs typeface="+mn-cs"/>
              </a:defRPr>
            </a:lvl1pPr>
          </a:lstStyle>
          <a:p>
            <a:pPr>
              <a:defRPr/>
            </a:pPr>
            <a:endParaRPr lang="en-CA"/>
          </a:p>
        </p:txBody>
      </p:sp>
      <p:sp>
        <p:nvSpPr>
          <p:cNvPr id="7" name="Slide Number Placeholder 6">
            <a:extLst>
              <a:ext uri="{FF2B5EF4-FFF2-40B4-BE49-F238E27FC236}">
                <a16:creationId xmlns:a16="http://schemas.microsoft.com/office/drawing/2014/main" id="{4C430E72-C55C-7440-B759-9480DB228166}"/>
              </a:ext>
            </a:extLst>
          </p:cNvPr>
          <p:cNvSpPr>
            <a:spLocks noGrp="1"/>
          </p:cNvSpPr>
          <p:nvPr>
            <p:ph type="sldNum" sz="quarter" idx="5"/>
          </p:nvPr>
        </p:nvSpPr>
        <p:spPr>
          <a:xfrm>
            <a:off x="3927475" y="8769350"/>
            <a:ext cx="3005138" cy="461963"/>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Times" charset="0"/>
                <a:ea typeface="ＭＳ Ｐゴシック" charset="-128"/>
              </a:defRPr>
            </a:lvl1pPr>
          </a:lstStyle>
          <a:p>
            <a:pPr>
              <a:defRPr/>
            </a:pPr>
            <a:fld id="{41BA72A4-3DCD-CD4C-B2A1-4EF77535A988}" type="slidenum">
              <a:rPr lang="en-CA" altLang="en-US"/>
              <a:pPr>
                <a:defRPr/>
              </a:pPr>
              <a:t>‹#›</a:t>
            </a:fld>
            <a:endParaRPr lang="en-CA"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a:extLst>
              <a:ext uri="{FF2B5EF4-FFF2-40B4-BE49-F238E27FC236}">
                <a16:creationId xmlns:a16="http://schemas.microsoft.com/office/drawing/2014/main" id="{A208E70D-14C0-9740-8EB8-4F0878862C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6" name="Notes Placeholder 2">
            <a:extLst>
              <a:ext uri="{FF2B5EF4-FFF2-40B4-BE49-F238E27FC236}">
                <a16:creationId xmlns:a16="http://schemas.microsoft.com/office/drawing/2014/main" id="{F9E30A0B-FB48-844E-AD1C-8921692F73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11267" name="Slide Number Placeholder 3">
            <a:extLst>
              <a:ext uri="{FF2B5EF4-FFF2-40B4-BE49-F238E27FC236}">
                <a16:creationId xmlns:a16="http://schemas.microsoft.com/office/drawing/2014/main" id="{F441F1EA-64BD-6B41-9D3D-F180EE4A7F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66B5463-E301-594B-AC51-2E5DD7563396}" type="slidenum">
              <a:rPr lang="en-CA" altLang="en-US" sz="1200" smtClean="0"/>
              <a:pPr/>
              <a:t>6</a:t>
            </a:fld>
            <a:endParaRPr lang="en-CA"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17B1AEE3-04BB-1240-B174-D406A0C0A0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F5D3064-83B3-744F-A1CC-2E535B2C7FD6}"/>
              </a:ext>
            </a:extLst>
          </p:cNvPr>
          <p:cNvSpPr>
            <a:spLocks noGrp="1"/>
          </p:cNvSpPr>
          <p:nvPr>
            <p:ph type="body" idx="1"/>
          </p:nvPr>
        </p:nvSpPr>
        <p:spPr/>
        <p:txBody>
          <a:bodyPr/>
          <a:lstStyle/>
          <a:p>
            <a:pPr>
              <a:defRPr/>
            </a:pPr>
            <a:r>
              <a:rPr lang="en-GB" dirty="0">
                <a:ea typeface="+mn-ea"/>
                <a:cs typeface="+mn-cs"/>
              </a:rPr>
              <a:t>• The Cognitive Model applies to everyone, not just those with anxiety and depression.</a:t>
            </a:r>
          </a:p>
          <a:p>
            <a:pPr>
              <a:defRPr/>
            </a:pPr>
            <a:r>
              <a:rPr lang="en-GB" dirty="0">
                <a:ea typeface="+mn-ea"/>
                <a:cs typeface="+mn-cs"/>
              </a:rPr>
              <a:t>• But, those with anxiety and depression tend to have more frequent and intense negative thinking – many situations, most of the time.</a:t>
            </a:r>
          </a:p>
          <a:p>
            <a:pPr>
              <a:defRPr/>
            </a:pPr>
            <a:endParaRPr lang="en-GB" b="1" dirty="0">
              <a:ea typeface="+mn-ea"/>
              <a:cs typeface="+mn-cs"/>
            </a:endParaRPr>
          </a:p>
          <a:p>
            <a:pPr>
              <a:defRPr/>
            </a:pPr>
            <a:r>
              <a:rPr lang="en-GB" b="1" dirty="0">
                <a:ea typeface="+mn-ea"/>
                <a:cs typeface="+mn-cs"/>
              </a:rPr>
              <a:t>Key message:</a:t>
            </a:r>
          </a:p>
          <a:p>
            <a:pPr>
              <a:defRPr/>
            </a:pPr>
            <a:r>
              <a:rPr lang="en-GB" dirty="0">
                <a:ea typeface="+mn-ea"/>
                <a:cs typeface="+mn-cs"/>
              </a:rPr>
              <a:t>• When you have a negative thought, it’s important to ask yourself whether the way you’re thinking about the situation is realistic and balanced.</a:t>
            </a:r>
          </a:p>
        </p:txBody>
      </p:sp>
      <p:sp>
        <p:nvSpPr>
          <p:cNvPr id="81923" name="Slide Number Placeholder 3">
            <a:extLst>
              <a:ext uri="{FF2B5EF4-FFF2-40B4-BE49-F238E27FC236}">
                <a16:creationId xmlns:a16="http://schemas.microsoft.com/office/drawing/2014/main" id="{6E69F01B-4C53-894D-A311-23F4DDA4D9C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BB88547-6FE5-CA4D-98BD-3B7EBC7BD475}" type="slidenum">
              <a:rPr lang="en-US" altLang="en-US" sz="1200" smtClean="0"/>
              <a:pPr/>
              <a:t>64</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a:extLst>
              <a:ext uri="{FF2B5EF4-FFF2-40B4-BE49-F238E27FC236}">
                <a16:creationId xmlns:a16="http://schemas.microsoft.com/office/drawing/2014/main" id="{ED008F2A-1381-984D-9432-65C51592DA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6A367F5-6EF4-D847-B1A4-203E322B2860}"/>
              </a:ext>
            </a:extLst>
          </p:cNvPr>
          <p:cNvSpPr>
            <a:spLocks noGrp="1"/>
          </p:cNvSpPr>
          <p:nvPr>
            <p:ph type="body" idx="1"/>
          </p:nvPr>
        </p:nvSpPr>
        <p:spPr/>
        <p:txBody>
          <a:bodyPr/>
          <a:lstStyle/>
          <a:p>
            <a:pPr>
              <a:defRPr/>
            </a:pPr>
            <a:r>
              <a:rPr lang="en-GB" dirty="0">
                <a:ea typeface="+mn-ea"/>
                <a:cs typeface="+mn-cs"/>
              </a:rPr>
              <a:t>The goal is balanced, realistic, flexible thinking – not just positive thinking.</a:t>
            </a:r>
          </a:p>
          <a:p>
            <a:pPr>
              <a:defRPr/>
            </a:pPr>
            <a:endParaRPr lang="en-GB" dirty="0">
              <a:ea typeface="+mn-ea"/>
              <a:cs typeface="+mn-cs"/>
            </a:endParaRPr>
          </a:p>
          <a:p>
            <a:pPr>
              <a:defRPr/>
            </a:pPr>
            <a:r>
              <a:rPr lang="en-GB" dirty="0">
                <a:ea typeface="+mn-ea"/>
                <a:cs typeface="+mn-cs"/>
              </a:rPr>
              <a:t>See different perspectives, recognize that having a thought/feeling does not mean that it is true, be able to test and objectively evaluate thoughts.</a:t>
            </a:r>
          </a:p>
        </p:txBody>
      </p:sp>
      <p:sp>
        <p:nvSpPr>
          <p:cNvPr id="83971" name="Slide Number Placeholder 3">
            <a:extLst>
              <a:ext uri="{FF2B5EF4-FFF2-40B4-BE49-F238E27FC236}">
                <a16:creationId xmlns:a16="http://schemas.microsoft.com/office/drawing/2014/main" id="{1DEFD5CC-6F63-774E-BD0D-D23D486FC6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AF2BE20-30A1-A348-BA12-71CBD4871F42}" type="slidenum">
              <a:rPr lang="en-US" altLang="en-US" sz="1200" smtClean="0"/>
              <a:pPr/>
              <a:t>65</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a:extLst>
              <a:ext uri="{FF2B5EF4-FFF2-40B4-BE49-F238E27FC236}">
                <a16:creationId xmlns:a16="http://schemas.microsoft.com/office/drawing/2014/main" id="{CE8F171B-A0D6-7847-8DF3-4ACD916D72E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619D9B6-E287-CC4F-9AFB-8BF992DB84DE}"/>
              </a:ext>
            </a:extLst>
          </p:cNvPr>
          <p:cNvSpPr>
            <a:spLocks noGrp="1"/>
          </p:cNvSpPr>
          <p:nvPr>
            <p:ph type="body" idx="1"/>
          </p:nvPr>
        </p:nvSpPr>
        <p:spPr/>
        <p:txBody>
          <a:bodyPr/>
          <a:lstStyle/>
          <a:p>
            <a:pPr>
              <a:defRPr/>
            </a:pPr>
            <a:r>
              <a:rPr lang="en-US" dirty="0">
                <a:ea typeface="+mn-ea"/>
                <a:cs typeface="+mn-cs"/>
              </a:rPr>
              <a:t>This is how CBT views the unhelpful thinking patterns in depression. </a:t>
            </a:r>
          </a:p>
          <a:p>
            <a:pPr>
              <a:defRPr/>
            </a:pPr>
            <a:r>
              <a:rPr lang="en-US" dirty="0">
                <a:ea typeface="+mn-ea"/>
                <a:cs typeface="+mn-cs"/>
              </a:rPr>
              <a:t>Examples: </a:t>
            </a:r>
          </a:p>
          <a:p>
            <a:pPr>
              <a:defRPr/>
            </a:pPr>
            <a:r>
              <a:rPr lang="en-US" dirty="0">
                <a:ea typeface="+mn-ea"/>
                <a:cs typeface="+mn-cs"/>
              </a:rPr>
              <a:t>•Self: I’m worthless, unlovable</a:t>
            </a:r>
          </a:p>
          <a:p>
            <a:pPr>
              <a:defRPr/>
            </a:pPr>
            <a:r>
              <a:rPr lang="en-US" dirty="0">
                <a:ea typeface="+mn-ea"/>
                <a:cs typeface="+mn-cs"/>
              </a:rPr>
              <a:t>•Others: Other people are unfriendly, uncaring</a:t>
            </a:r>
          </a:p>
          <a:p>
            <a:pPr>
              <a:defRPr/>
            </a:pPr>
            <a:r>
              <a:rPr lang="en-US" dirty="0">
                <a:ea typeface="+mn-ea"/>
                <a:cs typeface="+mn-cs"/>
              </a:rPr>
              <a:t>•Future: Things will never get better for me, hopelessness</a:t>
            </a:r>
          </a:p>
        </p:txBody>
      </p:sp>
      <p:sp>
        <p:nvSpPr>
          <p:cNvPr id="86019" name="Slide Number Placeholder 3">
            <a:extLst>
              <a:ext uri="{FF2B5EF4-FFF2-40B4-BE49-F238E27FC236}">
                <a16:creationId xmlns:a16="http://schemas.microsoft.com/office/drawing/2014/main" id="{91FA62DF-6B20-5349-A0A5-B7DB5CA1BD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354D211-C004-7C43-A1B8-D18386EAD117}" type="slidenum">
              <a:rPr lang="en-US" altLang="en-US" sz="1200" smtClean="0"/>
              <a:pPr/>
              <a:t>66</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a:extLst>
              <a:ext uri="{FF2B5EF4-FFF2-40B4-BE49-F238E27FC236}">
                <a16:creationId xmlns:a16="http://schemas.microsoft.com/office/drawing/2014/main" id="{7340280B-A495-CE40-A81B-9BBBD75C33A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8FB9838-BC63-A943-99AB-23A0FC8A0138}"/>
              </a:ext>
            </a:extLst>
          </p:cNvPr>
          <p:cNvSpPr>
            <a:spLocks noGrp="1"/>
          </p:cNvSpPr>
          <p:nvPr>
            <p:ph type="body" idx="1"/>
          </p:nvPr>
        </p:nvSpPr>
        <p:spPr/>
        <p:txBody>
          <a:bodyPr/>
          <a:lstStyle/>
          <a:p>
            <a:pPr>
              <a:defRPr/>
            </a:pPr>
            <a:r>
              <a:rPr lang="en-GB" dirty="0">
                <a:ea typeface="+mn-ea"/>
                <a:cs typeface="+mn-cs"/>
              </a:rPr>
              <a:t>There are two common traps in thinking that </a:t>
            </a:r>
            <a:r>
              <a:rPr lang="en-GB" dirty="0" err="1">
                <a:ea typeface="+mn-ea"/>
                <a:cs typeface="+mn-cs"/>
              </a:rPr>
              <a:t>underly</a:t>
            </a:r>
            <a:r>
              <a:rPr lang="en-GB" dirty="0">
                <a:ea typeface="+mn-ea"/>
                <a:cs typeface="+mn-cs"/>
              </a:rPr>
              <a:t> problematic anxiety:</a:t>
            </a:r>
          </a:p>
          <a:p>
            <a:pPr>
              <a:defRPr/>
            </a:pPr>
            <a:endParaRPr lang="en-GB" dirty="0">
              <a:ea typeface="+mn-ea"/>
              <a:cs typeface="+mn-cs"/>
            </a:endParaRPr>
          </a:p>
          <a:p>
            <a:pPr>
              <a:defRPr/>
            </a:pPr>
            <a:r>
              <a:rPr lang="en-GB" dirty="0">
                <a:ea typeface="+mn-ea"/>
                <a:cs typeface="+mn-cs"/>
              </a:rPr>
              <a:t>1. Overestimating the risk in a situation. Example: How likely a plane is to crash, how likely you are to embarrass yourself when you speak in front of others.</a:t>
            </a:r>
          </a:p>
          <a:p>
            <a:pPr>
              <a:defRPr/>
            </a:pPr>
            <a:endParaRPr lang="en-GB" dirty="0">
              <a:ea typeface="+mn-ea"/>
              <a:cs typeface="+mn-cs"/>
            </a:endParaRPr>
          </a:p>
          <a:p>
            <a:pPr>
              <a:defRPr/>
            </a:pPr>
            <a:r>
              <a:rPr lang="en-GB" dirty="0">
                <a:ea typeface="+mn-ea"/>
                <a:cs typeface="+mn-cs"/>
              </a:rPr>
              <a:t>2. Underestimating your ability to cope in the situation. Example: If this happened (whatever the risk is), I will become overwhelmed and fall apart/be unable to cope. Sometimes people worry if they have a panic attack it will go on forever unless they do something to stop it, which isn’t true.</a:t>
            </a:r>
          </a:p>
        </p:txBody>
      </p:sp>
      <p:sp>
        <p:nvSpPr>
          <p:cNvPr id="88067" name="Slide Number Placeholder 3">
            <a:extLst>
              <a:ext uri="{FF2B5EF4-FFF2-40B4-BE49-F238E27FC236}">
                <a16:creationId xmlns:a16="http://schemas.microsoft.com/office/drawing/2014/main" id="{359E0CC9-9854-3242-9F99-D20E672F2E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16F4D60-46C7-604D-99C6-13367AF320D4}" type="slidenum">
              <a:rPr lang="en-US" altLang="en-US" sz="1200" smtClean="0"/>
              <a:pPr/>
              <a:t>67</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82380218-E547-A14D-9F13-9FBD11396BF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7522018-D105-5E47-9A37-0602FD97BF91}"/>
              </a:ext>
            </a:extLst>
          </p:cNvPr>
          <p:cNvSpPr>
            <a:spLocks noGrp="1"/>
          </p:cNvSpPr>
          <p:nvPr>
            <p:ph type="body" idx="1"/>
          </p:nvPr>
        </p:nvSpPr>
        <p:spPr/>
        <p:txBody>
          <a:bodyPr/>
          <a:lstStyle/>
          <a:p>
            <a:pPr>
              <a:defRPr/>
            </a:pPr>
            <a:r>
              <a:rPr lang="en-GB" dirty="0">
                <a:ea typeface="+mn-ea"/>
                <a:cs typeface="+mn-cs"/>
              </a:rPr>
              <a:t>One of the core tools of CBT is the thought record (Testing Your Thoughts worksheet), which is an exercise in balanced thinking.</a:t>
            </a:r>
          </a:p>
          <a:p>
            <a:pPr>
              <a:defRPr/>
            </a:pPr>
            <a:endParaRPr lang="en-GB" dirty="0">
              <a:ea typeface="+mn-ea"/>
              <a:cs typeface="+mn-cs"/>
            </a:endParaRPr>
          </a:p>
          <a:p>
            <a:pPr>
              <a:defRPr/>
            </a:pPr>
            <a:r>
              <a:rPr lang="en-GB" dirty="0">
                <a:ea typeface="+mn-ea"/>
                <a:cs typeface="+mn-cs"/>
              </a:rPr>
              <a:t>We will go through this as a group, and then use time here to practice doing a thought record. </a:t>
            </a:r>
          </a:p>
          <a:p>
            <a:pPr>
              <a:defRPr/>
            </a:pPr>
            <a:endParaRPr lang="en-GB" dirty="0">
              <a:ea typeface="+mn-ea"/>
              <a:cs typeface="+mn-cs"/>
            </a:endParaRPr>
          </a:p>
          <a:p>
            <a:pPr>
              <a:defRPr/>
            </a:pPr>
            <a:r>
              <a:rPr lang="en-GB" dirty="0">
                <a:ea typeface="+mn-ea"/>
                <a:cs typeface="+mn-cs"/>
              </a:rPr>
              <a:t>In any situation, when you are very upset, there is often more than one negative thought in your head. The exercise is to review the situation and pick one thought. To start, it is a good idea to pick a thought that might be easier for you to tackle.</a:t>
            </a:r>
          </a:p>
          <a:p>
            <a:pPr>
              <a:defRPr/>
            </a:pPr>
            <a:endParaRPr lang="en-GB" dirty="0">
              <a:ea typeface="+mn-ea"/>
              <a:cs typeface="+mn-cs"/>
            </a:endParaRPr>
          </a:p>
          <a:p>
            <a:pPr>
              <a:defRPr/>
            </a:pPr>
            <a:r>
              <a:rPr lang="en-GB" dirty="0">
                <a:ea typeface="+mn-ea"/>
                <a:cs typeface="+mn-cs"/>
              </a:rPr>
              <a:t>The next step is the cognitive therapy skill of asking yourself – “What makes me think this thought is true?”</a:t>
            </a:r>
          </a:p>
          <a:p>
            <a:pPr>
              <a:defRPr/>
            </a:pPr>
            <a:endParaRPr lang="en-GB" dirty="0">
              <a:ea typeface="+mn-ea"/>
              <a:cs typeface="+mn-cs"/>
            </a:endParaRPr>
          </a:p>
          <a:p>
            <a:pPr>
              <a:defRPr/>
            </a:pPr>
            <a:r>
              <a:rPr lang="en-GB" dirty="0">
                <a:ea typeface="+mn-ea"/>
                <a:cs typeface="+mn-cs"/>
              </a:rPr>
              <a:t>This exercise helps you train your mind to see different perspectives of the same situation.</a:t>
            </a:r>
          </a:p>
          <a:p>
            <a:pPr>
              <a:defRPr/>
            </a:pPr>
            <a:endParaRPr lang="en-GB" dirty="0">
              <a:ea typeface="+mn-ea"/>
              <a:cs typeface="+mn-cs"/>
            </a:endParaRPr>
          </a:p>
          <a:p>
            <a:pPr>
              <a:defRPr/>
            </a:pPr>
            <a:r>
              <a:rPr lang="en-GB" dirty="0">
                <a:ea typeface="+mn-ea"/>
                <a:cs typeface="+mn-cs"/>
              </a:rPr>
              <a:t>Use the example provided in </a:t>
            </a:r>
            <a:r>
              <a:rPr lang="en-GB" dirty="0" err="1">
                <a:ea typeface="+mn-ea"/>
                <a:cs typeface="+mn-cs"/>
              </a:rPr>
              <a:t>handouts</a:t>
            </a:r>
            <a:r>
              <a:rPr lang="en-GB" dirty="0">
                <a:ea typeface="+mn-ea"/>
                <a:cs typeface="+mn-cs"/>
              </a:rPr>
              <a:t> to go through with the class or come up with another example that most could relate to (Example: public speaking).</a:t>
            </a:r>
          </a:p>
        </p:txBody>
      </p:sp>
      <p:sp>
        <p:nvSpPr>
          <p:cNvPr id="90115" name="Slide Number Placeholder 3">
            <a:extLst>
              <a:ext uri="{FF2B5EF4-FFF2-40B4-BE49-F238E27FC236}">
                <a16:creationId xmlns:a16="http://schemas.microsoft.com/office/drawing/2014/main" id="{A21ACC0C-CD3B-2F48-82B8-07131CDC52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93F79D1-24E2-9C40-8BAC-5941FFDF4301}" type="slidenum">
              <a:rPr lang="en-US" altLang="en-US" sz="1200" smtClean="0"/>
              <a:pPr/>
              <a:t>68</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a:extLst>
              <a:ext uri="{FF2B5EF4-FFF2-40B4-BE49-F238E27FC236}">
                <a16:creationId xmlns:a16="http://schemas.microsoft.com/office/drawing/2014/main" id="{0A20E263-065D-0C48-9DD5-EDFBB484F3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74BEBA5-8165-124F-AB8D-0F9532E53348}"/>
              </a:ext>
            </a:extLst>
          </p:cNvPr>
          <p:cNvSpPr>
            <a:spLocks noGrp="1"/>
          </p:cNvSpPr>
          <p:nvPr>
            <p:ph type="body" idx="1"/>
          </p:nvPr>
        </p:nvSpPr>
        <p:spPr/>
        <p:txBody>
          <a:bodyPr>
            <a:normAutofit fontScale="55000" lnSpcReduction="20000"/>
          </a:bodyPr>
          <a:lstStyle/>
          <a:p>
            <a:pPr>
              <a:defRPr/>
            </a:pPr>
            <a:r>
              <a:rPr lang="en-GB" dirty="0">
                <a:ea typeface="+mn-ea"/>
                <a:cs typeface="+mn-cs"/>
              </a:rPr>
              <a:t>See Thinking Traps sheet.</a:t>
            </a:r>
          </a:p>
          <a:p>
            <a:pPr>
              <a:defRPr/>
            </a:pPr>
            <a:r>
              <a:rPr lang="en-GB" dirty="0">
                <a:ea typeface="+mn-ea"/>
                <a:cs typeface="+mn-cs"/>
              </a:rPr>
              <a:t>We all have thinking traps! Those with anxiety and depression tend to have them more frequently, which can trigger and maintain anxiety and depression.</a:t>
            </a:r>
          </a:p>
          <a:p>
            <a:pPr>
              <a:defRPr/>
            </a:pPr>
            <a:endParaRPr lang="en-GB" b="1" dirty="0">
              <a:ea typeface="+mn-ea"/>
              <a:cs typeface="+mn-cs"/>
            </a:endParaRPr>
          </a:p>
          <a:p>
            <a:pPr>
              <a:defRPr/>
            </a:pPr>
            <a:r>
              <a:rPr lang="en-GB" b="1" dirty="0">
                <a:ea typeface="+mn-ea"/>
                <a:cs typeface="+mn-cs"/>
              </a:rPr>
              <a:t>Overgeneralizing:</a:t>
            </a:r>
            <a:r>
              <a:rPr lang="en-GB" dirty="0">
                <a:ea typeface="+mn-ea"/>
                <a:cs typeface="+mn-cs"/>
              </a:rPr>
              <a:t> Thinking that a negative situation is part of a constant cycle of bad things that happen. People who overgeneralize often use words like “always” or “never.” Example: I wanted to go to the beach, but now it’s raining. This always happens to me! I never get to do fun things!</a:t>
            </a:r>
          </a:p>
          <a:p>
            <a:pPr>
              <a:defRPr/>
            </a:pPr>
            <a:endParaRPr lang="en-GB" b="1" dirty="0">
              <a:ea typeface="+mn-ea"/>
              <a:cs typeface="+mn-cs"/>
            </a:endParaRPr>
          </a:p>
          <a:p>
            <a:pPr>
              <a:defRPr/>
            </a:pPr>
            <a:r>
              <a:rPr lang="en-GB" b="1" dirty="0">
                <a:ea typeface="+mn-ea"/>
                <a:cs typeface="+mn-cs"/>
              </a:rPr>
              <a:t>All or Nothing Thinking</a:t>
            </a:r>
            <a:r>
              <a:rPr lang="en-GB" dirty="0">
                <a:ea typeface="+mn-ea"/>
                <a:cs typeface="+mn-cs"/>
              </a:rPr>
              <a:t> (also called Black and White Thinking): Seeing things as only right or wrong, good or bad, perfect or terrible. People who think in black and white terms see a small mistake as a total failure. Example: I wanted to eat healthier, but I just had a piece of cake. This plan is a total failure! I might as well eat the whole cake!</a:t>
            </a:r>
          </a:p>
          <a:p>
            <a:pPr>
              <a:defRPr/>
            </a:pPr>
            <a:endParaRPr lang="en-GB" b="1" dirty="0">
              <a:ea typeface="+mn-ea"/>
              <a:cs typeface="+mn-cs"/>
            </a:endParaRPr>
          </a:p>
          <a:p>
            <a:pPr>
              <a:defRPr/>
            </a:pPr>
            <a:r>
              <a:rPr lang="en-GB" b="1" dirty="0">
                <a:ea typeface="+mn-ea"/>
                <a:cs typeface="+mn-cs"/>
              </a:rPr>
              <a:t>Fortune Telling: </a:t>
            </a:r>
            <a:r>
              <a:rPr lang="en-GB" dirty="0">
                <a:ea typeface="+mn-ea"/>
                <a:cs typeface="+mn-cs"/>
              </a:rPr>
              <a:t>Predicting that something bad will happen, without any evidence. Example: I’ve been studying hard, but I know that I’m going to fail my test tomorrow.</a:t>
            </a:r>
          </a:p>
          <a:p>
            <a:pPr>
              <a:defRPr/>
            </a:pPr>
            <a:endParaRPr lang="en-GB" b="1" dirty="0">
              <a:ea typeface="+mn-ea"/>
              <a:cs typeface="+mn-cs"/>
            </a:endParaRPr>
          </a:p>
          <a:p>
            <a:pPr>
              <a:defRPr/>
            </a:pPr>
            <a:r>
              <a:rPr lang="en-GB" b="1" dirty="0">
                <a:ea typeface="+mn-ea"/>
                <a:cs typeface="+mn-cs"/>
              </a:rPr>
              <a:t>Emotional Reasoning: </a:t>
            </a:r>
            <a:r>
              <a:rPr lang="en-GB" dirty="0">
                <a:ea typeface="+mn-ea"/>
                <a:cs typeface="+mn-cs"/>
              </a:rPr>
              <a:t>Believing that bad feelings or emotions reflect the situation. Example: I feel anxious when I fly, so airplanes must not be safe.</a:t>
            </a:r>
          </a:p>
          <a:p>
            <a:pPr>
              <a:defRPr/>
            </a:pPr>
            <a:endParaRPr lang="en-GB" b="1" dirty="0">
              <a:ea typeface="+mn-ea"/>
              <a:cs typeface="+mn-cs"/>
            </a:endParaRPr>
          </a:p>
          <a:p>
            <a:pPr>
              <a:defRPr/>
            </a:pPr>
            <a:r>
              <a:rPr lang="en-GB" b="1" dirty="0">
                <a:ea typeface="+mn-ea"/>
                <a:cs typeface="+mn-cs"/>
              </a:rPr>
              <a:t>Labelling: </a:t>
            </a:r>
            <a:r>
              <a:rPr lang="en-GB" dirty="0">
                <a:ea typeface="+mn-ea"/>
                <a:cs typeface="+mn-cs"/>
              </a:rPr>
              <a:t>Saying only negative things about yourself or other people. Example: I made a mistake at work. I’m stupid! My boss told me that I made a mistake. My boss is a total jerk!</a:t>
            </a:r>
          </a:p>
          <a:p>
            <a:pPr>
              <a:defRPr/>
            </a:pPr>
            <a:endParaRPr lang="en-GB" b="1" dirty="0">
              <a:ea typeface="+mn-ea"/>
              <a:cs typeface="+mn-cs"/>
            </a:endParaRPr>
          </a:p>
          <a:p>
            <a:pPr>
              <a:defRPr/>
            </a:pPr>
            <a:r>
              <a:rPr lang="en-GB" b="1" dirty="0">
                <a:ea typeface="+mn-ea"/>
                <a:cs typeface="+mn-cs"/>
              </a:rPr>
              <a:t>‘Should’ Statement: </a:t>
            </a:r>
            <a:r>
              <a:rPr lang="en-GB" dirty="0">
                <a:ea typeface="+mn-ea"/>
                <a:cs typeface="+mn-cs"/>
              </a:rPr>
              <a:t>Telling yourself how you “should” or “must” act. “Should” statements about ourselves lead to guilt. “Should” statements about others lead to anger and resentment. Example: I should be able to handle this without getting upset and crying!</a:t>
            </a:r>
          </a:p>
          <a:p>
            <a:pPr>
              <a:defRPr/>
            </a:pPr>
            <a:endParaRPr lang="en-GB" dirty="0">
              <a:ea typeface="+mn-ea"/>
              <a:cs typeface="+mn-cs"/>
            </a:endParaRPr>
          </a:p>
          <a:p>
            <a:pPr>
              <a:defRPr/>
            </a:pPr>
            <a:r>
              <a:rPr lang="en-GB" b="1" dirty="0">
                <a:ea typeface="+mn-ea"/>
                <a:cs typeface="+mn-cs"/>
              </a:rPr>
              <a:t>Mind Reading: </a:t>
            </a:r>
            <a:r>
              <a:rPr lang="en-GB" dirty="0">
                <a:ea typeface="+mn-ea"/>
                <a:cs typeface="+mn-cs"/>
              </a:rPr>
              <a:t>Jumping to conclusions about what others are thinking, without any evidence. Example: My friend didn’t stop to say hello. She must not like me </a:t>
            </a:r>
            <a:br>
              <a:rPr lang="en-GB" dirty="0">
                <a:ea typeface="+mn-ea"/>
                <a:cs typeface="+mn-cs"/>
              </a:rPr>
            </a:br>
            <a:r>
              <a:rPr lang="en-GB" dirty="0">
                <a:ea typeface="+mn-ea"/>
                <a:cs typeface="+mn-cs"/>
              </a:rPr>
              <a:t>very much.</a:t>
            </a:r>
          </a:p>
          <a:p>
            <a:pPr>
              <a:defRPr/>
            </a:pPr>
            <a:endParaRPr lang="en-GB" b="1" dirty="0">
              <a:ea typeface="+mn-ea"/>
              <a:cs typeface="+mn-cs"/>
            </a:endParaRPr>
          </a:p>
          <a:p>
            <a:pPr>
              <a:defRPr/>
            </a:pPr>
            <a:r>
              <a:rPr lang="en-GB" b="1" dirty="0">
                <a:ea typeface="+mn-ea"/>
                <a:cs typeface="+mn-cs"/>
              </a:rPr>
              <a:t>Mental Filter: </a:t>
            </a:r>
            <a:r>
              <a:rPr lang="en-GB" dirty="0">
                <a:ea typeface="+mn-ea"/>
                <a:cs typeface="+mn-cs"/>
              </a:rPr>
              <a:t>Focusing only on the negative parts of a situation and ignoring anything good or positive. Example: I met a lot of great people at the party, but one guy didn’t talk to me. There must be something wrong with me.</a:t>
            </a:r>
          </a:p>
          <a:p>
            <a:pPr>
              <a:defRPr/>
            </a:pPr>
            <a:endParaRPr lang="en-GB" b="1" dirty="0">
              <a:ea typeface="+mn-ea"/>
              <a:cs typeface="+mn-cs"/>
            </a:endParaRPr>
          </a:p>
          <a:p>
            <a:pPr>
              <a:defRPr/>
            </a:pPr>
            <a:r>
              <a:rPr lang="en-GB" b="1" dirty="0">
                <a:ea typeface="+mn-ea"/>
                <a:cs typeface="+mn-cs"/>
              </a:rPr>
              <a:t>Catastrophic Thinking: </a:t>
            </a:r>
            <a:r>
              <a:rPr lang="en-GB" dirty="0">
                <a:ea typeface="+mn-ea"/>
                <a:cs typeface="+mn-cs"/>
              </a:rPr>
              <a:t>Exaggerating the importance of negative things, believing the worst-case scenario, or thinking something is unbearable or impossible when it isn’t that bad. Example: I stumbled over my words during this presentation at work, so I’ll probably lose my job, lose my house, and be living on the street.</a:t>
            </a:r>
          </a:p>
          <a:p>
            <a:pPr>
              <a:defRPr/>
            </a:pPr>
            <a:endParaRPr lang="en-GB" b="1" dirty="0">
              <a:ea typeface="+mn-ea"/>
              <a:cs typeface="+mn-cs"/>
            </a:endParaRPr>
          </a:p>
          <a:p>
            <a:pPr>
              <a:defRPr/>
            </a:pPr>
            <a:r>
              <a:rPr lang="en-GB" b="1" dirty="0">
                <a:ea typeface="+mn-ea"/>
                <a:cs typeface="+mn-cs"/>
              </a:rPr>
              <a:t>Personalization: </a:t>
            </a:r>
            <a:r>
              <a:rPr lang="en-GB" dirty="0">
                <a:ea typeface="+mn-ea"/>
                <a:cs typeface="+mn-cs"/>
              </a:rPr>
              <a:t>You see yourself as the cause of some negative external event for which, in fact, you were not primarily responsible. Example: My husband looks irritable today.  I must have done something to upset him.</a:t>
            </a:r>
          </a:p>
        </p:txBody>
      </p:sp>
      <p:sp>
        <p:nvSpPr>
          <p:cNvPr id="92163" name="Slide Number Placeholder 3">
            <a:extLst>
              <a:ext uri="{FF2B5EF4-FFF2-40B4-BE49-F238E27FC236}">
                <a16:creationId xmlns:a16="http://schemas.microsoft.com/office/drawing/2014/main" id="{017B10C3-2E5E-EE45-9887-A9D10CC014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F8709C0-B38A-314E-9877-C2365587A24F}" type="slidenum">
              <a:rPr lang="en-US" altLang="en-US" sz="1200" smtClean="0"/>
              <a:pPr/>
              <a:t>69</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a:extLst>
              <a:ext uri="{FF2B5EF4-FFF2-40B4-BE49-F238E27FC236}">
                <a16:creationId xmlns:a16="http://schemas.microsoft.com/office/drawing/2014/main" id="{09E4E6C7-6089-074E-A0A5-B40B4B23C10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0BCCD03-0F87-7944-AAC3-E7D7E83CA079}"/>
              </a:ext>
            </a:extLst>
          </p:cNvPr>
          <p:cNvSpPr>
            <a:spLocks noGrp="1"/>
          </p:cNvSpPr>
          <p:nvPr>
            <p:ph type="body" idx="1"/>
          </p:nvPr>
        </p:nvSpPr>
        <p:spPr/>
        <p:txBody>
          <a:bodyPr/>
          <a:lstStyle/>
          <a:p>
            <a:pPr>
              <a:defRPr/>
            </a:pPr>
            <a:r>
              <a:rPr lang="en-GB" dirty="0">
                <a:ea typeface="+mn-ea"/>
                <a:cs typeface="+mn-cs"/>
              </a:rPr>
              <a:t>Tell the group that homework is a main component of CBT, and a large part of the work occurs between sessions. But…it’s not like homework from our school years!  In CBT, homework means what we suggest you do during the week to practice applying the skills you’re learning in class.  You don’t need to hand it in, and no one will be marking it or evaluating it. The more effort and time you put into doing the homework, the more you’ll get out of these classes.</a:t>
            </a:r>
          </a:p>
          <a:p>
            <a:pPr>
              <a:defRPr/>
            </a:pPr>
            <a:endParaRPr lang="en-GB" dirty="0">
              <a:ea typeface="+mn-ea"/>
              <a:cs typeface="+mn-cs"/>
            </a:endParaRPr>
          </a:p>
          <a:p>
            <a:pPr>
              <a:defRPr/>
            </a:pPr>
            <a:r>
              <a:rPr lang="en-GB" dirty="0">
                <a:ea typeface="+mn-ea"/>
                <a:cs typeface="+mn-cs"/>
              </a:rPr>
              <a:t>• Set homework for upcoming week:</a:t>
            </a:r>
          </a:p>
          <a:p>
            <a:pPr>
              <a:defRPr/>
            </a:pPr>
            <a:r>
              <a:rPr lang="en-GB" dirty="0">
                <a:ea typeface="+mn-ea"/>
                <a:cs typeface="+mn-cs"/>
              </a:rPr>
              <a:t>	• Spend 10 minutes reviewing materials</a:t>
            </a:r>
          </a:p>
          <a:p>
            <a:pPr>
              <a:defRPr/>
            </a:pPr>
            <a:r>
              <a:rPr lang="en-GB" dirty="0">
                <a:ea typeface="+mn-ea"/>
                <a:cs typeface="+mn-cs"/>
              </a:rPr>
              <a:t>	• Mindfulness meditation 5 minutes x twice/day</a:t>
            </a:r>
          </a:p>
          <a:p>
            <a:pPr>
              <a:defRPr/>
            </a:pPr>
            <a:r>
              <a:rPr lang="en-GB" dirty="0">
                <a:ea typeface="+mn-ea"/>
                <a:cs typeface="+mn-cs"/>
              </a:rPr>
              <a:t>	• One thought record + identify thinking trap(s)	</a:t>
            </a:r>
          </a:p>
          <a:p>
            <a:pPr>
              <a:defRPr/>
            </a:pPr>
            <a:r>
              <a:rPr lang="en-GB" dirty="0">
                <a:ea typeface="+mn-ea"/>
                <a:cs typeface="+mn-cs"/>
              </a:rPr>
              <a:t>	• </a:t>
            </a:r>
            <a:r>
              <a:rPr lang="en-GB" dirty="0" err="1">
                <a:ea typeface="+mn-ea"/>
                <a:cs typeface="+mn-cs"/>
              </a:rPr>
              <a:t>Anxietybc.com</a:t>
            </a:r>
            <a:r>
              <a:rPr lang="en-GB" dirty="0">
                <a:ea typeface="+mn-ea"/>
                <a:cs typeface="+mn-cs"/>
              </a:rPr>
              <a:t> - if you were referred for panic d/o, go to panic d/o section, watch video, read information on this, etc. </a:t>
            </a:r>
          </a:p>
          <a:p>
            <a:pPr>
              <a:defRPr/>
            </a:pPr>
            <a:endParaRPr lang="en-GB" dirty="0">
              <a:ea typeface="+mn-ea"/>
              <a:cs typeface="+mn-cs"/>
            </a:endParaRPr>
          </a:p>
          <a:p>
            <a:pPr>
              <a:defRPr/>
            </a:pPr>
            <a:r>
              <a:rPr lang="en-GB" dirty="0">
                <a:ea typeface="+mn-ea"/>
                <a:cs typeface="+mn-cs"/>
              </a:rPr>
              <a:t>• Ask the Group: “Any questions about the homework?”</a:t>
            </a:r>
          </a:p>
          <a:p>
            <a:pPr>
              <a:defRPr/>
            </a:pPr>
            <a:endParaRPr lang="en-GB" dirty="0">
              <a:ea typeface="+mn-ea"/>
              <a:cs typeface="+mn-cs"/>
            </a:endParaRPr>
          </a:p>
          <a:p>
            <a:pPr>
              <a:defRPr/>
            </a:pPr>
            <a:r>
              <a:rPr lang="en-GB" dirty="0">
                <a:ea typeface="+mn-ea"/>
                <a:cs typeface="+mn-cs"/>
              </a:rPr>
              <a:t>• Instruct patients to fill-out quality improvement questionnaires.</a:t>
            </a:r>
            <a:endParaRPr lang="en-US" dirty="0">
              <a:ea typeface="+mn-ea"/>
              <a:cs typeface="+mn-cs"/>
            </a:endParaRPr>
          </a:p>
        </p:txBody>
      </p:sp>
      <p:sp>
        <p:nvSpPr>
          <p:cNvPr id="94211" name="Slide Number Placeholder 3">
            <a:extLst>
              <a:ext uri="{FF2B5EF4-FFF2-40B4-BE49-F238E27FC236}">
                <a16:creationId xmlns:a16="http://schemas.microsoft.com/office/drawing/2014/main" id="{587264E3-F471-AC49-933A-B2EA2C4E39F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E288D22-DED8-4E41-9A8A-3BDA1D423A81}" type="slidenum">
              <a:rPr lang="en-US" altLang="en-US" sz="1200" smtClean="0"/>
              <a:pPr/>
              <a:t>70</a:t>
            </a:fld>
            <a:endParaRPr lang="en-US"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a:extLst>
              <a:ext uri="{FF2B5EF4-FFF2-40B4-BE49-F238E27FC236}">
                <a16:creationId xmlns:a16="http://schemas.microsoft.com/office/drawing/2014/main" id="{4BA43B17-9BD1-2944-837D-34F58A1A72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C6A0541-4577-4F49-A2BC-EDC10A4B22A0}"/>
              </a:ext>
            </a:extLst>
          </p:cNvPr>
          <p:cNvSpPr>
            <a:spLocks noGrp="1"/>
          </p:cNvSpPr>
          <p:nvPr>
            <p:ph type="body" idx="1"/>
          </p:nvPr>
        </p:nvSpPr>
        <p:spPr/>
        <p:txBody>
          <a:bodyPr/>
          <a:lstStyle/>
          <a:p>
            <a:pPr>
              <a:defRPr/>
            </a:pPr>
            <a:r>
              <a:rPr lang="en-US" dirty="0">
                <a:ea typeface="+mn-ea"/>
                <a:cs typeface="+mn-cs"/>
              </a:rPr>
              <a:t>Welcome to everyone! </a:t>
            </a:r>
          </a:p>
          <a:p>
            <a:pPr>
              <a:defRPr/>
            </a:pPr>
            <a:r>
              <a:rPr lang="en-US" dirty="0">
                <a:ea typeface="+mn-ea"/>
                <a:cs typeface="+mn-cs"/>
              </a:rPr>
              <a:t>Introduce facilitators.</a:t>
            </a:r>
            <a:endParaRPr lang="en-US" dirty="0"/>
          </a:p>
        </p:txBody>
      </p:sp>
      <p:sp>
        <p:nvSpPr>
          <p:cNvPr id="96259" name="Slide Number Placeholder 3">
            <a:extLst>
              <a:ext uri="{FF2B5EF4-FFF2-40B4-BE49-F238E27FC236}">
                <a16:creationId xmlns:a16="http://schemas.microsoft.com/office/drawing/2014/main" id="{64685223-1BD4-1642-AD3D-D0230002F21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F807E63-F4BC-4B46-96E8-736368C1258D}" type="slidenum">
              <a:rPr lang="en-US" altLang="en-US" sz="1200" smtClean="0"/>
              <a:pPr/>
              <a:t>71</a:t>
            </a:fld>
            <a:endParaRPr lang="en-US"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a:extLst>
              <a:ext uri="{FF2B5EF4-FFF2-40B4-BE49-F238E27FC236}">
                <a16:creationId xmlns:a16="http://schemas.microsoft.com/office/drawing/2014/main" id="{B55D059D-C3A0-D741-A973-8CDF5707D9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6" name="Notes Placeholder 2">
            <a:extLst>
              <a:ext uri="{FF2B5EF4-FFF2-40B4-BE49-F238E27FC236}">
                <a16:creationId xmlns:a16="http://schemas.microsoft.com/office/drawing/2014/main" id="{7EB6ADF9-A83B-224F-AD8B-77B0915FCA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Discuss the structure of the class: </a:t>
            </a:r>
          </a:p>
          <a:p>
            <a:endParaRPr lang="en-US" altLang="en-US">
              <a:ea typeface="ＭＳ Ｐゴシック" panose="020B0600070205080204" pitchFamily="34" charset="-128"/>
            </a:endParaRPr>
          </a:p>
          <a:p>
            <a:r>
              <a:rPr lang="en-US" altLang="en-US">
                <a:ea typeface="ＭＳ Ｐゴシック" panose="020B0600070205080204" pitchFamily="34" charset="-128"/>
              </a:rPr>
              <a:t>Each week there will be an outline, mindfulness exercise, new material, homework. </a:t>
            </a:r>
          </a:p>
          <a:p>
            <a:endParaRPr lang="en-US" altLang="en-US">
              <a:ea typeface="ＭＳ Ｐゴシック" panose="020B0600070205080204" pitchFamily="34" charset="-128"/>
            </a:endParaRPr>
          </a:p>
          <a:p>
            <a:r>
              <a:rPr lang="en-US" altLang="en-US">
                <a:ea typeface="ＭＳ Ｐゴシック" panose="020B0600070205080204" pitchFamily="34" charset="-128"/>
              </a:rPr>
              <a:t>Ask the group: “Are there any questions?”</a:t>
            </a:r>
          </a:p>
        </p:txBody>
      </p:sp>
      <p:sp>
        <p:nvSpPr>
          <p:cNvPr id="98307" name="Slide Number Placeholder 3">
            <a:extLst>
              <a:ext uri="{FF2B5EF4-FFF2-40B4-BE49-F238E27FC236}">
                <a16:creationId xmlns:a16="http://schemas.microsoft.com/office/drawing/2014/main" id="{3935A937-6BEE-014C-8EEC-F3F95B33F6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60867AE-E9EE-E046-BDBF-F91D2BDF1151}" type="slidenum">
              <a:rPr lang="en-US" altLang="en-US" sz="1200" smtClean="0"/>
              <a:pPr/>
              <a:t>72</a:t>
            </a:fld>
            <a:endParaRPr lang="en-US"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a:extLst>
              <a:ext uri="{FF2B5EF4-FFF2-40B4-BE49-F238E27FC236}">
                <a16:creationId xmlns:a16="http://schemas.microsoft.com/office/drawing/2014/main" id="{2BE193C5-1CCB-004A-9DCD-D1C4C915D24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FE965C3-5CFA-6C4B-99BF-EC8C608E0F4E}"/>
              </a:ext>
            </a:extLst>
          </p:cNvPr>
          <p:cNvSpPr>
            <a:spLocks noGrp="1"/>
          </p:cNvSpPr>
          <p:nvPr>
            <p:ph type="body" idx="1"/>
          </p:nvPr>
        </p:nvSpPr>
        <p:spPr/>
        <p:txBody>
          <a:bodyPr/>
          <a:lstStyle/>
          <a:p>
            <a:pPr>
              <a:defRPr/>
            </a:pPr>
            <a:r>
              <a:rPr lang="en-GB" dirty="0">
                <a:ea typeface="+mn-ea"/>
                <a:cs typeface="+mn-cs"/>
              </a:rPr>
              <a:t>Fear/anxiety &gt; avoidance &gt; reduced fear or anxiety &gt; rewarding &gt; more likely to avoid in the future. Reinforces anxiety and prevents learning that a situation is not dangerous – can only truly learn (and trust) by experience </a:t>
            </a:r>
          </a:p>
          <a:p>
            <a:pPr>
              <a:defRPr/>
            </a:pPr>
            <a:endParaRPr lang="en-GB" dirty="0">
              <a:ea typeface="+mn-ea"/>
              <a:cs typeface="+mn-cs"/>
            </a:endParaRPr>
          </a:p>
          <a:p>
            <a:pPr>
              <a:defRPr/>
            </a:pPr>
            <a:r>
              <a:rPr lang="en-GB" dirty="0">
                <a:ea typeface="+mn-ea"/>
                <a:cs typeface="+mn-cs"/>
              </a:rPr>
              <a:t>Example: driving in a car vs. flying – much greater fear of planes – less frequent exposure/contact </a:t>
            </a:r>
          </a:p>
        </p:txBody>
      </p:sp>
      <p:sp>
        <p:nvSpPr>
          <p:cNvPr id="102403" name="Slide Number Placeholder 3">
            <a:extLst>
              <a:ext uri="{FF2B5EF4-FFF2-40B4-BE49-F238E27FC236}">
                <a16:creationId xmlns:a16="http://schemas.microsoft.com/office/drawing/2014/main" id="{FCB2872C-0BAC-7E41-9C98-9974711D18E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456288F-3D3A-EC43-8553-A378CF53B4C4}" type="slidenum">
              <a:rPr lang="en-US" altLang="en-US" sz="1200" smtClean="0"/>
              <a:pPr/>
              <a:t>75</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E192961A-4C55-574A-9282-B733178C6B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a:extLst>
              <a:ext uri="{FF2B5EF4-FFF2-40B4-BE49-F238E27FC236}">
                <a16:creationId xmlns:a16="http://schemas.microsoft.com/office/drawing/2014/main" id="{AC9B4F5F-7738-D648-BB81-1FBB3B81C5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34819" name="Slide Number Placeholder 3">
            <a:extLst>
              <a:ext uri="{FF2B5EF4-FFF2-40B4-BE49-F238E27FC236}">
                <a16:creationId xmlns:a16="http://schemas.microsoft.com/office/drawing/2014/main" id="{F3D64A7E-E20C-8D44-AB66-B989B5ED12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1789541-FA6F-0F48-887B-19F8F175CD24}" type="slidenum">
              <a:rPr lang="en-CA" altLang="en-US" sz="1200" smtClean="0"/>
              <a:pPr/>
              <a:t>28</a:t>
            </a:fld>
            <a:endParaRPr lang="en-CA"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a:extLst>
              <a:ext uri="{FF2B5EF4-FFF2-40B4-BE49-F238E27FC236}">
                <a16:creationId xmlns:a16="http://schemas.microsoft.com/office/drawing/2014/main" id="{AF7E1770-F278-944C-9768-1B00CBBDA45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10AC815-EE96-C941-B1FC-C05BE79CA76B}"/>
              </a:ext>
            </a:extLst>
          </p:cNvPr>
          <p:cNvSpPr>
            <a:spLocks noGrp="1"/>
          </p:cNvSpPr>
          <p:nvPr>
            <p:ph type="body" idx="1"/>
          </p:nvPr>
        </p:nvSpPr>
        <p:spPr/>
        <p:txBody>
          <a:bodyPr/>
          <a:lstStyle/>
          <a:p>
            <a:pPr>
              <a:defRPr/>
            </a:pPr>
            <a:r>
              <a:rPr lang="en-US" dirty="0">
                <a:ea typeface="+mn-ea"/>
                <a:cs typeface="+mn-cs"/>
              </a:rPr>
              <a:t>For situations that are not objectively dangerous or low probability – and important for meeting your life goals. </a:t>
            </a:r>
          </a:p>
          <a:p>
            <a:pPr>
              <a:defRPr/>
            </a:pPr>
            <a:endParaRPr lang="en-US" dirty="0">
              <a:ea typeface="+mn-ea"/>
              <a:cs typeface="+mn-cs"/>
            </a:endParaRPr>
          </a:p>
          <a:p>
            <a:pPr>
              <a:defRPr/>
            </a:pPr>
            <a:r>
              <a:rPr lang="en-US" dirty="0">
                <a:ea typeface="+mn-ea"/>
                <a:cs typeface="+mn-cs"/>
              </a:rPr>
              <a:t>Key discussion points: </a:t>
            </a:r>
          </a:p>
          <a:p>
            <a:pPr>
              <a:defRPr/>
            </a:pPr>
            <a:r>
              <a:rPr lang="en-GB" dirty="0">
                <a:ea typeface="+mn-ea"/>
                <a:cs typeface="+mn-cs"/>
              </a:rPr>
              <a:t>• It’s important to know that anxiety is unpleasant but not dangerous. Anxiety/fear is a signal of danger but is not dangerous itself.</a:t>
            </a:r>
          </a:p>
          <a:p>
            <a:pPr>
              <a:defRPr/>
            </a:pPr>
            <a:r>
              <a:rPr lang="en-GB" dirty="0">
                <a:ea typeface="+mn-ea"/>
                <a:cs typeface="+mn-cs"/>
              </a:rPr>
              <a:t>• Avoidance feels good in the short term!  That’s why avoidance patterns are so hard to break.  It’s perfectly natural to want to avoid something that triggers anxiety in you.</a:t>
            </a:r>
          </a:p>
          <a:p>
            <a:pPr>
              <a:defRPr/>
            </a:pPr>
            <a:r>
              <a:rPr lang="en-GB" dirty="0">
                <a:ea typeface="+mn-ea"/>
                <a:cs typeface="+mn-cs"/>
              </a:rPr>
              <a:t>• However, in the long term avoidance leads to increased anxiety, decreased self-esteem, and decreased function.</a:t>
            </a:r>
          </a:p>
          <a:p>
            <a:pPr>
              <a:defRPr/>
            </a:pPr>
            <a:r>
              <a:rPr lang="en-GB" dirty="0">
                <a:ea typeface="+mn-ea"/>
                <a:cs typeface="+mn-cs"/>
              </a:rPr>
              <a:t>• Facing the feared situation leads to anxiety in the short-term.  That’s why it’s difficult to do on your own, and you need skills and support.</a:t>
            </a:r>
          </a:p>
          <a:p>
            <a:pPr>
              <a:defRPr/>
            </a:pPr>
            <a:r>
              <a:rPr lang="en-GB" dirty="0">
                <a:ea typeface="+mn-ea"/>
                <a:cs typeface="+mn-cs"/>
              </a:rPr>
              <a:t>• However, in the long term facing your fears leads to decreased anxiety, increase in self-esteem and increase in function.</a:t>
            </a:r>
          </a:p>
          <a:p>
            <a:pPr>
              <a:defRPr/>
            </a:pPr>
            <a:r>
              <a:rPr lang="en-GB" dirty="0">
                <a:ea typeface="+mn-ea"/>
                <a:cs typeface="+mn-cs"/>
              </a:rPr>
              <a:t>• When your anxiety gets triggered in a situation that is not actually dangerous (or very unlikely to be dangerous), the anxiety will go down on its own without you doing anything to change it.</a:t>
            </a:r>
          </a:p>
          <a:p>
            <a:pPr>
              <a:defRPr/>
            </a:pPr>
            <a:r>
              <a:rPr lang="en-GB" dirty="0">
                <a:ea typeface="+mn-ea"/>
                <a:cs typeface="+mn-cs"/>
              </a:rPr>
              <a:t>• When you face a fear, you learn that it’s not as dangerous as you thought, and you also learn that you have a greater ability to cope than you thought!</a:t>
            </a:r>
            <a:endParaRPr lang="en-US" dirty="0">
              <a:ea typeface="+mn-ea"/>
              <a:cs typeface="+mn-cs"/>
            </a:endParaRPr>
          </a:p>
        </p:txBody>
      </p:sp>
      <p:sp>
        <p:nvSpPr>
          <p:cNvPr id="104451" name="Slide Number Placeholder 3">
            <a:extLst>
              <a:ext uri="{FF2B5EF4-FFF2-40B4-BE49-F238E27FC236}">
                <a16:creationId xmlns:a16="http://schemas.microsoft.com/office/drawing/2014/main" id="{26CDB1C8-630A-4546-9664-BAFACC1C7E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BF5E98B-11BF-034F-8C34-61EC4168EEB3}" type="slidenum">
              <a:rPr lang="en-US" altLang="en-US" sz="1200" smtClean="0"/>
              <a:pPr/>
              <a:t>76</a:t>
            </a:fld>
            <a:endParaRPr lang="en-US" alt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a:extLst>
              <a:ext uri="{FF2B5EF4-FFF2-40B4-BE49-F238E27FC236}">
                <a16:creationId xmlns:a16="http://schemas.microsoft.com/office/drawing/2014/main" id="{AF938736-9617-F943-B718-9CDA53C175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C8F003C-A375-B547-802F-A4C8677D7B9F}"/>
              </a:ext>
            </a:extLst>
          </p:cNvPr>
          <p:cNvSpPr>
            <a:spLocks noGrp="1"/>
          </p:cNvSpPr>
          <p:nvPr>
            <p:ph type="body" idx="1"/>
          </p:nvPr>
        </p:nvSpPr>
        <p:spPr/>
        <p:txBody>
          <a:bodyPr>
            <a:normAutofit lnSpcReduction="10000"/>
          </a:bodyPr>
          <a:lstStyle/>
          <a:p>
            <a:pPr>
              <a:defRPr/>
            </a:pPr>
            <a:r>
              <a:rPr lang="en-GB" dirty="0">
                <a:ea typeface="+mn-ea"/>
                <a:cs typeface="+mn-cs"/>
              </a:rPr>
              <a:t>• Exposure is the primary behavioural tool in anxiety treatment – very powerful.</a:t>
            </a:r>
          </a:p>
          <a:p>
            <a:pPr>
              <a:defRPr/>
            </a:pPr>
            <a:endParaRPr lang="en-GB" dirty="0">
              <a:ea typeface="+mn-ea"/>
              <a:cs typeface="+mn-cs"/>
            </a:endParaRPr>
          </a:p>
          <a:p>
            <a:pPr>
              <a:defRPr/>
            </a:pPr>
            <a:r>
              <a:rPr lang="en-GB" dirty="0">
                <a:ea typeface="+mn-ea"/>
                <a:cs typeface="+mn-cs"/>
              </a:rPr>
              <a:t>• Reduce avoidance – deliberately face a feared (but still manageable) situation.</a:t>
            </a:r>
          </a:p>
          <a:p>
            <a:pPr>
              <a:defRPr/>
            </a:pPr>
            <a:endParaRPr lang="en-GB" dirty="0">
              <a:ea typeface="+mn-ea"/>
              <a:cs typeface="+mn-cs"/>
            </a:endParaRPr>
          </a:p>
          <a:p>
            <a:pPr>
              <a:defRPr/>
            </a:pPr>
            <a:r>
              <a:rPr lang="en-GB" dirty="0">
                <a:ea typeface="+mn-ea"/>
                <a:cs typeface="+mn-cs"/>
              </a:rPr>
              <a:t>• Rate your anxiety in different situations on a scale of 0-10, where 0=no anxiety and 10=overwhelming panic.</a:t>
            </a:r>
          </a:p>
          <a:p>
            <a:pPr>
              <a:defRPr/>
            </a:pPr>
            <a:endParaRPr lang="en-GB" dirty="0">
              <a:ea typeface="+mn-ea"/>
              <a:cs typeface="+mn-cs"/>
            </a:endParaRPr>
          </a:p>
          <a:p>
            <a:pPr>
              <a:defRPr/>
            </a:pPr>
            <a:r>
              <a:rPr lang="en-GB" dirty="0">
                <a:ea typeface="+mn-ea"/>
                <a:cs typeface="+mn-cs"/>
              </a:rPr>
              <a:t>• Start exposure practice with a situation that triggers 3/10 level of anxiety, and keep repeating the exposure exercise until your anxiety drops to 1-2/10. Then it’s time to pick another situation that causes 3/10 anxiety, and so on.</a:t>
            </a:r>
          </a:p>
          <a:p>
            <a:pPr>
              <a:defRPr/>
            </a:pPr>
            <a:endParaRPr lang="en-GB" dirty="0">
              <a:ea typeface="+mn-ea"/>
              <a:cs typeface="+mn-cs"/>
            </a:endParaRPr>
          </a:p>
          <a:p>
            <a:pPr>
              <a:defRPr/>
            </a:pPr>
            <a:r>
              <a:rPr lang="en-GB" dirty="0">
                <a:ea typeface="+mn-ea"/>
                <a:cs typeface="+mn-cs"/>
              </a:rPr>
              <a:t>• Stay in the situation without doing anything to try to reduce anxiety (Example: relaxation, distraction) for 20-40 minutes or until the anxiety drops substantially, by at least 50%.</a:t>
            </a:r>
          </a:p>
          <a:p>
            <a:pPr>
              <a:defRPr/>
            </a:pPr>
            <a:endParaRPr lang="en-GB" dirty="0">
              <a:ea typeface="+mn-ea"/>
              <a:cs typeface="+mn-cs"/>
            </a:endParaRPr>
          </a:p>
          <a:p>
            <a:pPr>
              <a:defRPr/>
            </a:pPr>
            <a:r>
              <a:rPr lang="en-GB" dirty="0">
                <a:ea typeface="+mn-ea"/>
                <a:cs typeface="+mn-cs"/>
              </a:rPr>
              <a:t>• Our bodies know how to bring us back to our regular physiologic state; it’s called homeostasis.</a:t>
            </a:r>
          </a:p>
          <a:p>
            <a:pPr>
              <a:defRPr/>
            </a:pPr>
            <a:endParaRPr lang="en-GB" dirty="0">
              <a:ea typeface="+mn-ea"/>
              <a:cs typeface="+mn-cs"/>
            </a:endParaRPr>
          </a:p>
          <a:p>
            <a:pPr>
              <a:defRPr/>
            </a:pPr>
            <a:r>
              <a:rPr lang="en-GB" dirty="0">
                <a:ea typeface="+mn-ea"/>
                <a:cs typeface="+mn-cs"/>
              </a:rPr>
              <a:t>• Anxiety/fear is a signal of danger but is not dangerous itself. Discuss fight or flight response.</a:t>
            </a:r>
          </a:p>
        </p:txBody>
      </p:sp>
      <p:sp>
        <p:nvSpPr>
          <p:cNvPr id="106499" name="Slide Number Placeholder 3">
            <a:extLst>
              <a:ext uri="{FF2B5EF4-FFF2-40B4-BE49-F238E27FC236}">
                <a16:creationId xmlns:a16="http://schemas.microsoft.com/office/drawing/2014/main" id="{1586FBD7-D080-564E-8529-504DC6A22F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E2E1AEE-4382-494C-9892-F429C7980F44}" type="slidenum">
              <a:rPr lang="en-US" altLang="en-US" sz="1200" smtClean="0"/>
              <a:pPr/>
              <a:t>77</a:t>
            </a:fld>
            <a:endParaRPr lang="en-US"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a:extLst>
              <a:ext uri="{FF2B5EF4-FFF2-40B4-BE49-F238E27FC236}">
                <a16:creationId xmlns:a16="http://schemas.microsoft.com/office/drawing/2014/main" id="{4FE8652F-787B-B94E-BA13-7A1131A26DE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D4C468B-BA6D-584F-9CEB-51D408EEAE71}"/>
              </a:ext>
            </a:extLst>
          </p:cNvPr>
          <p:cNvSpPr>
            <a:spLocks noGrp="1"/>
          </p:cNvSpPr>
          <p:nvPr>
            <p:ph type="body" idx="1"/>
          </p:nvPr>
        </p:nvSpPr>
        <p:spPr/>
        <p:txBody>
          <a:bodyPr/>
          <a:lstStyle/>
          <a:p>
            <a:pPr>
              <a:defRPr/>
            </a:pPr>
            <a:r>
              <a:rPr lang="en-GB" dirty="0">
                <a:ea typeface="+mn-ea"/>
                <a:cs typeface="+mn-cs"/>
              </a:rPr>
              <a:t>• If you wait until you feel better to do things, you might not get all the way better - bad cycle.</a:t>
            </a:r>
          </a:p>
          <a:p>
            <a:pPr>
              <a:defRPr/>
            </a:pPr>
            <a:endParaRPr lang="en-GB" dirty="0">
              <a:ea typeface="+mn-ea"/>
              <a:cs typeface="+mn-cs"/>
            </a:endParaRPr>
          </a:p>
          <a:p>
            <a:pPr>
              <a:defRPr/>
            </a:pPr>
            <a:r>
              <a:rPr lang="en-GB" dirty="0">
                <a:ea typeface="+mn-ea"/>
                <a:cs typeface="+mn-cs"/>
              </a:rPr>
              <a:t>• Decide to do things anyway – even if you don’t feel like it, or if you don’t enjoy it as much or at all.</a:t>
            </a:r>
          </a:p>
          <a:p>
            <a:pPr>
              <a:defRPr/>
            </a:pPr>
            <a:endParaRPr lang="en-GB" dirty="0">
              <a:ea typeface="+mn-ea"/>
              <a:cs typeface="+mn-cs"/>
            </a:endParaRPr>
          </a:p>
          <a:p>
            <a:pPr>
              <a:defRPr/>
            </a:pPr>
            <a:r>
              <a:rPr lang="en-GB" dirty="0">
                <a:ea typeface="+mn-ea"/>
                <a:cs typeface="+mn-cs"/>
              </a:rPr>
              <a:t>• Doing things will help lift your mood, increase energy and motivation.</a:t>
            </a:r>
          </a:p>
          <a:p>
            <a:pPr>
              <a:defRPr/>
            </a:pPr>
            <a:endParaRPr lang="en-GB" dirty="0">
              <a:ea typeface="+mn-ea"/>
              <a:cs typeface="+mn-cs"/>
            </a:endParaRPr>
          </a:p>
          <a:p>
            <a:pPr>
              <a:defRPr/>
            </a:pPr>
            <a:r>
              <a:rPr lang="en-GB" dirty="0">
                <a:ea typeface="+mn-ea"/>
                <a:cs typeface="+mn-cs"/>
              </a:rPr>
              <a:t>• Review behavioural strategies for managing depression.</a:t>
            </a:r>
          </a:p>
        </p:txBody>
      </p:sp>
      <p:sp>
        <p:nvSpPr>
          <p:cNvPr id="109571" name="Slide Number Placeholder 3">
            <a:extLst>
              <a:ext uri="{FF2B5EF4-FFF2-40B4-BE49-F238E27FC236}">
                <a16:creationId xmlns:a16="http://schemas.microsoft.com/office/drawing/2014/main" id="{C351F335-C50C-0D43-9F17-4C20F994DE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C0B69AC-9632-E941-A0D1-2B588B34C3CD}" type="slidenum">
              <a:rPr lang="en-US" altLang="en-US" sz="1200" smtClean="0"/>
              <a:pPr/>
              <a:t>79</a:t>
            </a:fld>
            <a:endParaRPr lang="en-US" alt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a:extLst>
              <a:ext uri="{FF2B5EF4-FFF2-40B4-BE49-F238E27FC236}">
                <a16:creationId xmlns:a16="http://schemas.microsoft.com/office/drawing/2014/main" id="{5F622E91-A882-B24A-BB72-2E1085AD8E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ABF5980-FB8D-4D43-B602-27FBD68BF1AA}"/>
              </a:ext>
            </a:extLst>
          </p:cNvPr>
          <p:cNvSpPr>
            <a:spLocks noGrp="1"/>
          </p:cNvSpPr>
          <p:nvPr>
            <p:ph type="body" idx="1"/>
          </p:nvPr>
        </p:nvSpPr>
        <p:spPr/>
        <p:txBody>
          <a:bodyPr/>
          <a:lstStyle/>
          <a:p>
            <a:pPr>
              <a:defRPr/>
            </a:pPr>
            <a:r>
              <a:rPr lang="en-GB" dirty="0">
                <a:ea typeface="+mn-ea"/>
                <a:cs typeface="+mn-cs"/>
              </a:rPr>
              <a:t>• Try to choose goals that are related to your symptoms of anxiety or depression – behavioural.</a:t>
            </a:r>
          </a:p>
          <a:p>
            <a:pPr>
              <a:defRPr/>
            </a:pPr>
            <a:endParaRPr lang="en-GB" dirty="0">
              <a:ea typeface="+mn-ea"/>
              <a:cs typeface="+mn-cs"/>
            </a:endParaRPr>
          </a:p>
          <a:p>
            <a:pPr>
              <a:defRPr/>
            </a:pPr>
            <a:r>
              <a:rPr lang="en-GB" dirty="0">
                <a:ea typeface="+mn-ea"/>
                <a:cs typeface="+mn-cs"/>
              </a:rPr>
              <a:t>• See guide to goal setting from package.</a:t>
            </a:r>
          </a:p>
          <a:p>
            <a:pPr>
              <a:defRPr/>
            </a:pPr>
            <a:endParaRPr lang="en-GB" dirty="0">
              <a:ea typeface="+mn-ea"/>
              <a:cs typeface="+mn-cs"/>
            </a:endParaRPr>
          </a:p>
          <a:p>
            <a:pPr>
              <a:defRPr/>
            </a:pPr>
            <a:r>
              <a:rPr lang="en-GB" dirty="0">
                <a:ea typeface="+mn-ea"/>
                <a:cs typeface="+mn-cs"/>
              </a:rPr>
              <a:t>• What have you been avoiding?  Do you want to start doing any of those things in a small way?</a:t>
            </a:r>
          </a:p>
        </p:txBody>
      </p:sp>
      <p:sp>
        <p:nvSpPr>
          <p:cNvPr id="111619" name="Slide Number Placeholder 3">
            <a:extLst>
              <a:ext uri="{FF2B5EF4-FFF2-40B4-BE49-F238E27FC236}">
                <a16:creationId xmlns:a16="http://schemas.microsoft.com/office/drawing/2014/main" id="{85D90170-95AF-604D-8FD5-AE3B9DAB5C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5D1B64A-E939-5543-AF39-25F6C3D6B733}" type="slidenum">
              <a:rPr lang="en-US" altLang="en-US" sz="1200" smtClean="0"/>
              <a:pPr/>
              <a:t>80</a:t>
            </a:fld>
            <a:endParaRPr lang="en-US" alt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a:extLst>
              <a:ext uri="{FF2B5EF4-FFF2-40B4-BE49-F238E27FC236}">
                <a16:creationId xmlns:a16="http://schemas.microsoft.com/office/drawing/2014/main" id="{62787543-A872-A64A-9860-707EF780C80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A47009A-D2CF-DE4F-98AD-121780D08819}"/>
              </a:ext>
            </a:extLst>
          </p:cNvPr>
          <p:cNvSpPr>
            <a:spLocks noGrp="1"/>
          </p:cNvSpPr>
          <p:nvPr>
            <p:ph type="body" idx="1"/>
          </p:nvPr>
        </p:nvSpPr>
        <p:spPr/>
        <p:txBody>
          <a:bodyPr/>
          <a:lstStyle/>
          <a:p>
            <a:pPr>
              <a:defRPr/>
            </a:pPr>
            <a:r>
              <a:rPr lang="en-US" dirty="0">
                <a:ea typeface="+mn-ea"/>
                <a:cs typeface="+mn-cs"/>
              </a:rPr>
              <a:t>Write down a goal for this week</a:t>
            </a:r>
            <a:endParaRPr lang="en-US" dirty="0"/>
          </a:p>
        </p:txBody>
      </p:sp>
      <p:sp>
        <p:nvSpPr>
          <p:cNvPr id="113667" name="Slide Number Placeholder 3">
            <a:extLst>
              <a:ext uri="{FF2B5EF4-FFF2-40B4-BE49-F238E27FC236}">
                <a16:creationId xmlns:a16="http://schemas.microsoft.com/office/drawing/2014/main" id="{F496DD0F-2384-CD4D-ABEB-158C3A0BCB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C4866C8-4148-2246-960E-6196A08ABD60}" type="slidenum">
              <a:rPr lang="en-US" altLang="en-US" sz="1200" smtClean="0"/>
              <a:pPr/>
              <a:t>81</a:t>
            </a:fld>
            <a:endParaRPr lang="en-US" alt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a:extLst>
              <a:ext uri="{FF2B5EF4-FFF2-40B4-BE49-F238E27FC236}">
                <a16:creationId xmlns:a16="http://schemas.microsoft.com/office/drawing/2014/main" id="{08A03106-7790-364C-8157-305945B9131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14AC4E6-9B97-7C40-A447-16EB77109C00}"/>
              </a:ext>
            </a:extLst>
          </p:cNvPr>
          <p:cNvSpPr>
            <a:spLocks noGrp="1"/>
          </p:cNvSpPr>
          <p:nvPr>
            <p:ph type="body" idx="1"/>
          </p:nvPr>
        </p:nvSpPr>
        <p:spPr/>
        <p:txBody>
          <a:bodyPr/>
          <a:lstStyle/>
          <a:p>
            <a:pPr>
              <a:defRPr/>
            </a:pPr>
            <a:r>
              <a:rPr lang="en-GB" dirty="0">
                <a:ea typeface="+mn-ea"/>
                <a:cs typeface="+mn-cs"/>
              </a:rPr>
              <a:t>Tell the group that homework is a main component of CBT, and a large part of the work occurs between sessions. The more effort and time you put into doing the homework, the more you’ll get out of these classes.</a:t>
            </a:r>
          </a:p>
          <a:p>
            <a:pPr>
              <a:defRPr/>
            </a:pPr>
            <a:endParaRPr lang="en-GB" dirty="0">
              <a:ea typeface="+mn-ea"/>
              <a:cs typeface="+mn-cs"/>
            </a:endParaRPr>
          </a:p>
          <a:p>
            <a:pPr>
              <a:defRPr/>
            </a:pPr>
            <a:r>
              <a:rPr lang="en-GB" dirty="0">
                <a:ea typeface="+mn-ea"/>
                <a:cs typeface="+mn-cs"/>
              </a:rPr>
              <a:t>• Set homework for upcoming week:</a:t>
            </a:r>
          </a:p>
          <a:p>
            <a:pPr>
              <a:defRPr/>
            </a:pPr>
            <a:r>
              <a:rPr lang="en-GB" dirty="0">
                <a:ea typeface="+mn-ea"/>
                <a:cs typeface="+mn-cs"/>
              </a:rPr>
              <a:t>	• Mindfulness meditation 5 minutes x twice/day</a:t>
            </a:r>
          </a:p>
          <a:p>
            <a:pPr>
              <a:defRPr/>
            </a:pPr>
            <a:r>
              <a:rPr lang="en-GB" dirty="0">
                <a:ea typeface="+mn-ea"/>
                <a:cs typeface="+mn-cs"/>
              </a:rPr>
              <a:t>	• Write down one specific goal for this week, and check to make sure it fits the SMART criteria.</a:t>
            </a:r>
          </a:p>
          <a:p>
            <a:pPr>
              <a:defRPr/>
            </a:pPr>
            <a:r>
              <a:rPr lang="en-GB" dirty="0">
                <a:ea typeface="+mn-ea"/>
                <a:cs typeface="+mn-cs"/>
              </a:rPr>
              <a:t>	• Continue trying to do thought records – as many as you can.</a:t>
            </a:r>
          </a:p>
          <a:p>
            <a:pPr>
              <a:defRPr/>
            </a:pPr>
            <a:endParaRPr lang="en-GB" dirty="0">
              <a:ea typeface="+mn-ea"/>
              <a:cs typeface="+mn-cs"/>
            </a:endParaRPr>
          </a:p>
          <a:p>
            <a:pPr>
              <a:defRPr/>
            </a:pPr>
            <a:r>
              <a:rPr lang="en-GB" dirty="0">
                <a:ea typeface="+mn-ea"/>
                <a:cs typeface="+mn-cs"/>
              </a:rPr>
              <a:t>• Ask the Group: “Any questions about the homework?”</a:t>
            </a:r>
          </a:p>
        </p:txBody>
      </p:sp>
      <p:sp>
        <p:nvSpPr>
          <p:cNvPr id="115715" name="Slide Number Placeholder 3">
            <a:extLst>
              <a:ext uri="{FF2B5EF4-FFF2-40B4-BE49-F238E27FC236}">
                <a16:creationId xmlns:a16="http://schemas.microsoft.com/office/drawing/2014/main" id="{218FA6AB-4EE6-1D47-B2F9-658EB959F4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83EF5AF-65E0-E748-B165-A5E669DF79E3}" type="slidenum">
              <a:rPr lang="en-US" altLang="en-US" sz="1200" smtClean="0"/>
              <a:pPr/>
              <a:t>82</a:t>
            </a:fld>
            <a:endParaRPr lang="en-US" alt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a:extLst>
              <a:ext uri="{FF2B5EF4-FFF2-40B4-BE49-F238E27FC236}">
                <a16:creationId xmlns:a16="http://schemas.microsoft.com/office/drawing/2014/main" id="{74CF525D-5BE4-EE41-8841-3F45FD58CA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59FD1E5-8ED5-E149-B8BE-3FF6433A162F}"/>
              </a:ext>
            </a:extLst>
          </p:cNvPr>
          <p:cNvSpPr>
            <a:spLocks noGrp="1"/>
          </p:cNvSpPr>
          <p:nvPr>
            <p:ph type="body" idx="1"/>
          </p:nvPr>
        </p:nvSpPr>
        <p:spPr/>
        <p:txBody>
          <a:bodyPr/>
          <a:lstStyle/>
          <a:p>
            <a:pPr>
              <a:defRPr/>
            </a:pPr>
            <a:r>
              <a:rPr lang="en-US" dirty="0">
                <a:ea typeface="+mn-ea"/>
                <a:cs typeface="+mn-cs"/>
              </a:rPr>
              <a:t>Welcome to everyone! </a:t>
            </a:r>
          </a:p>
          <a:p>
            <a:pPr>
              <a:defRPr/>
            </a:pPr>
            <a:r>
              <a:rPr lang="en-US" dirty="0">
                <a:ea typeface="+mn-ea"/>
                <a:cs typeface="+mn-cs"/>
              </a:rPr>
              <a:t>Introduce facilitators.</a:t>
            </a:r>
            <a:endParaRPr lang="en-US" dirty="0"/>
          </a:p>
        </p:txBody>
      </p:sp>
      <p:sp>
        <p:nvSpPr>
          <p:cNvPr id="117763" name="Slide Number Placeholder 3">
            <a:extLst>
              <a:ext uri="{FF2B5EF4-FFF2-40B4-BE49-F238E27FC236}">
                <a16:creationId xmlns:a16="http://schemas.microsoft.com/office/drawing/2014/main" id="{B8CB35BA-5600-B34B-B6AA-22F9F7A1F31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D609580-4D58-E240-BBAF-0E862F7C2099}" type="slidenum">
              <a:rPr lang="en-US" altLang="en-US" sz="1200" smtClean="0"/>
              <a:pPr/>
              <a:t>83</a:t>
            </a:fld>
            <a:endParaRPr lang="en-US" alt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a:extLst>
              <a:ext uri="{FF2B5EF4-FFF2-40B4-BE49-F238E27FC236}">
                <a16:creationId xmlns:a16="http://schemas.microsoft.com/office/drawing/2014/main" id="{42C2B13F-62D5-D943-82A6-851A0E57806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F269ABB-E890-8F4C-BE5D-A5669EFA2E96}"/>
              </a:ext>
            </a:extLst>
          </p:cNvPr>
          <p:cNvSpPr>
            <a:spLocks noGrp="1"/>
          </p:cNvSpPr>
          <p:nvPr>
            <p:ph type="body" idx="1"/>
          </p:nvPr>
        </p:nvSpPr>
        <p:spPr/>
        <p:txBody>
          <a:bodyPr/>
          <a:lstStyle/>
          <a:p>
            <a:pPr>
              <a:defRPr/>
            </a:pPr>
            <a:r>
              <a:rPr lang="en-US" dirty="0">
                <a:ea typeface="+mn-ea"/>
                <a:cs typeface="+mn-cs"/>
              </a:rPr>
              <a:t>Discuss the structure of the class: </a:t>
            </a:r>
          </a:p>
          <a:p>
            <a:pPr>
              <a:defRPr/>
            </a:pPr>
            <a:endParaRPr lang="en-US" dirty="0">
              <a:ea typeface="+mn-ea"/>
              <a:cs typeface="+mn-cs"/>
            </a:endParaRPr>
          </a:p>
          <a:p>
            <a:pPr>
              <a:defRPr/>
            </a:pPr>
            <a:r>
              <a:rPr lang="en-US" dirty="0">
                <a:ea typeface="+mn-ea"/>
                <a:cs typeface="+mn-cs"/>
              </a:rPr>
              <a:t>Each week there will be an outline, mindfulness exercise, new material, homework. </a:t>
            </a:r>
          </a:p>
          <a:p>
            <a:pPr>
              <a:defRPr/>
            </a:pPr>
            <a:endParaRPr lang="en-US" dirty="0">
              <a:ea typeface="+mn-ea"/>
              <a:cs typeface="+mn-cs"/>
            </a:endParaRPr>
          </a:p>
          <a:p>
            <a:pPr>
              <a:defRPr/>
            </a:pPr>
            <a:r>
              <a:rPr lang="en-US" dirty="0">
                <a:ea typeface="+mn-ea"/>
                <a:cs typeface="+mn-cs"/>
              </a:rPr>
              <a:t>Ask the group: “Are there any questions?”</a:t>
            </a:r>
            <a:endParaRPr lang="en-US" dirty="0"/>
          </a:p>
        </p:txBody>
      </p:sp>
      <p:sp>
        <p:nvSpPr>
          <p:cNvPr id="119811" name="Slide Number Placeholder 3">
            <a:extLst>
              <a:ext uri="{FF2B5EF4-FFF2-40B4-BE49-F238E27FC236}">
                <a16:creationId xmlns:a16="http://schemas.microsoft.com/office/drawing/2014/main" id="{91A7C069-ED47-544B-9CCD-CBBBFB645A7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47E3F24-EF0F-3E4B-BA8F-5D554EE37949}" type="slidenum">
              <a:rPr lang="en-US" altLang="en-US" sz="1200" smtClean="0"/>
              <a:pPr/>
              <a:t>84</a:t>
            </a:fld>
            <a:endParaRPr lang="en-US" alt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a:extLst>
              <a:ext uri="{FF2B5EF4-FFF2-40B4-BE49-F238E27FC236}">
                <a16:creationId xmlns:a16="http://schemas.microsoft.com/office/drawing/2014/main" id="{415B8E5C-8828-A648-8062-803683C841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D5A6217-8D5C-BA4F-AAAC-1F4A2A19B04E}"/>
              </a:ext>
            </a:extLst>
          </p:cNvPr>
          <p:cNvSpPr>
            <a:spLocks noGrp="1"/>
          </p:cNvSpPr>
          <p:nvPr>
            <p:ph type="body" idx="1"/>
          </p:nvPr>
        </p:nvSpPr>
        <p:spPr/>
        <p:txBody>
          <a:bodyPr/>
          <a:lstStyle/>
          <a:p>
            <a:pPr>
              <a:defRPr/>
            </a:pPr>
            <a:r>
              <a:rPr lang="en-GB" dirty="0">
                <a:ea typeface="+mn-ea"/>
                <a:cs typeface="+mn-cs"/>
              </a:rPr>
              <a:t>The mind &amp; body are fundamentally integrated; what affects one affects the other.</a:t>
            </a:r>
          </a:p>
          <a:p>
            <a:pPr>
              <a:defRPr/>
            </a:pPr>
            <a:endParaRPr lang="en-GB" dirty="0">
              <a:ea typeface="+mn-ea"/>
              <a:cs typeface="+mn-cs"/>
            </a:endParaRPr>
          </a:p>
          <a:p>
            <a:pPr>
              <a:defRPr/>
            </a:pPr>
            <a:r>
              <a:rPr lang="en-GB" dirty="0">
                <a:ea typeface="+mn-ea"/>
                <a:cs typeface="+mn-cs"/>
              </a:rPr>
              <a:t>Both anxiety and depression symptoms can occur in the context of physical illnesses, and the symptoms of some illnesses can feel just like anxiety and depression, e.g. thyroid disease. It’s important to have a regular physical health review with your primary care provider.</a:t>
            </a:r>
          </a:p>
          <a:p>
            <a:pPr>
              <a:defRPr/>
            </a:pPr>
            <a:endParaRPr lang="en-GB" dirty="0">
              <a:ea typeface="+mn-ea"/>
              <a:cs typeface="+mn-cs"/>
            </a:endParaRPr>
          </a:p>
          <a:p>
            <a:pPr>
              <a:defRPr/>
            </a:pPr>
            <a:r>
              <a:rPr lang="en-GB" dirty="0">
                <a:ea typeface="+mn-ea"/>
                <a:cs typeface="+mn-cs"/>
              </a:rPr>
              <a:t>The basic building blocks of physical and mental wellness are good self-care strategies: sleep, exercise, nutrition, reducing substance use (caffeine, alcohol, illicit drugs, nicotine).</a:t>
            </a:r>
          </a:p>
        </p:txBody>
      </p:sp>
      <p:sp>
        <p:nvSpPr>
          <p:cNvPr id="121859" name="Slide Number Placeholder 3">
            <a:extLst>
              <a:ext uri="{FF2B5EF4-FFF2-40B4-BE49-F238E27FC236}">
                <a16:creationId xmlns:a16="http://schemas.microsoft.com/office/drawing/2014/main" id="{4935CE39-67FB-C246-B7BF-819F1BBF4D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15F588C-5D15-3944-A5F2-16909004759A}" type="slidenum">
              <a:rPr lang="en-US" altLang="en-US" sz="1200" smtClean="0"/>
              <a:pPr/>
              <a:t>85</a:t>
            </a:fld>
            <a:endParaRPr lang="en-US" alt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a:extLst>
              <a:ext uri="{FF2B5EF4-FFF2-40B4-BE49-F238E27FC236}">
                <a16:creationId xmlns:a16="http://schemas.microsoft.com/office/drawing/2014/main" id="{E34C25C7-BD68-844B-8EB6-AFDC7614AE0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2ACE7EF-BB87-B04D-997E-DB0C8B564D72}"/>
              </a:ext>
            </a:extLst>
          </p:cNvPr>
          <p:cNvSpPr>
            <a:spLocks noGrp="1"/>
          </p:cNvSpPr>
          <p:nvPr>
            <p:ph type="body" idx="1"/>
          </p:nvPr>
        </p:nvSpPr>
        <p:spPr/>
        <p:txBody>
          <a:bodyPr/>
          <a:lstStyle/>
          <a:p>
            <a:pPr>
              <a:defRPr/>
            </a:pPr>
            <a:r>
              <a:rPr lang="en-US" dirty="0">
                <a:ea typeface="+mn-ea"/>
                <a:cs typeface="+mn-cs"/>
              </a:rPr>
              <a:t>Tell the group that homework is a main component of CBT, and a large part of the work occurs between sessions. The more effort and time you put into doing the homework, the more you’ll get out of these classes. </a:t>
            </a:r>
          </a:p>
          <a:p>
            <a:pPr>
              <a:defRPr/>
            </a:pPr>
            <a:endParaRPr lang="en-US" dirty="0">
              <a:ea typeface="+mn-ea"/>
              <a:cs typeface="+mn-cs"/>
            </a:endParaRPr>
          </a:p>
          <a:p>
            <a:pPr>
              <a:defRPr/>
            </a:pPr>
            <a:r>
              <a:rPr lang="en-US" dirty="0">
                <a:ea typeface="+mn-ea"/>
                <a:cs typeface="+mn-cs"/>
              </a:rPr>
              <a:t>• Set homework for upcoming week:</a:t>
            </a:r>
          </a:p>
          <a:p>
            <a:pPr>
              <a:defRPr/>
            </a:pPr>
            <a:r>
              <a:rPr lang="en-US" dirty="0">
                <a:ea typeface="+mn-ea"/>
                <a:cs typeface="+mn-cs"/>
              </a:rPr>
              <a:t>	• Mindfulness meditation 5 minutes x twice/day</a:t>
            </a:r>
          </a:p>
          <a:p>
            <a:pPr>
              <a:defRPr/>
            </a:pPr>
            <a:r>
              <a:rPr lang="en-US" dirty="0">
                <a:ea typeface="+mn-ea"/>
                <a:cs typeface="+mn-cs"/>
              </a:rPr>
              <a:t>	• Write down two goals for this week – include at least one healthy living goal</a:t>
            </a:r>
          </a:p>
          <a:p>
            <a:pPr>
              <a:defRPr/>
            </a:pPr>
            <a:endParaRPr lang="en-US" dirty="0">
              <a:ea typeface="+mn-ea"/>
              <a:cs typeface="+mn-cs"/>
            </a:endParaRPr>
          </a:p>
          <a:p>
            <a:pPr>
              <a:defRPr/>
            </a:pPr>
            <a:r>
              <a:rPr lang="en-US" dirty="0">
                <a:ea typeface="+mn-ea"/>
                <a:cs typeface="+mn-cs"/>
              </a:rPr>
              <a:t>• Ask the Group: “Any questions about the homework?”</a:t>
            </a:r>
            <a:endParaRPr lang="en-US" dirty="0"/>
          </a:p>
        </p:txBody>
      </p:sp>
      <p:sp>
        <p:nvSpPr>
          <p:cNvPr id="123907" name="Slide Number Placeholder 3">
            <a:extLst>
              <a:ext uri="{FF2B5EF4-FFF2-40B4-BE49-F238E27FC236}">
                <a16:creationId xmlns:a16="http://schemas.microsoft.com/office/drawing/2014/main" id="{3A9A3C2F-62DE-6447-8DDB-ED033F510C1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E5827F8-FD73-B740-A812-13811A7E12C6}" type="slidenum">
              <a:rPr lang="en-US" altLang="en-US" sz="1200" smtClean="0"/>
              <a:pPr/>
              <a:t>86</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D397A950-72BC-0940-AF2D-86A24EDABF0C}"/>
              </a:ext>
            </a:extLst>
          </p:cNvPr>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Notes Placeholder 2">
            <a:extLst>
              <a:ext uri="{FF2B5EF4-FFF2-40B4-BE49-F238E27FC236}">
                <a16:creationId xmlns:a16="http://schemas.microsoft.com/office/drawing/2014/main" id="{F6B699E5-7699-C44E-95C8-962DD80B16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For the past several years, this has been the delivery model for CBT at HSC. Patients would be referred to PsycHealth and then wait over a year on average to access services. </a:t>
            </a:r>
            <a:r>
              <a:rPr lang="en-US" altLang="en-US" b="1">
                <a:ea typeface="ＭＳ Ｐゴシック" panose="020B0600070205080204" pitchFamily="34" charset="-128"/>
              </a:rPr>
              <a:t>Exclusion criteria</a:t>
            </a:r>
            <a:r>
              <a:rPr lang="en-US" altLang="en-US">
                <a:ea typeface="ＭＳ Ｐゴシック" panose="020B0600070205080204" pitchFamily="34" charset="-128"/>
              </a:rPr>
              <a:t>…</a:t>
            </a:r>
          </a:p>
          <a:p>
            <a:endParaRPr lang="en-US" altLang="en-US">
              <a:ea typeface="ＭＳ Ｐゴシック" panose="020B0600070205080204" pitchFamily="34" charset="-128"/>
            </a:endParaRPr>
          </a:p>
          <a:p>
            <a:r>
              <a:rPr lang="en-US" altLang="en-US">
                <a:ea typeface="ＭＳ Ｐゴシック" panose="020B0600070205080204" pitchFamily="34" charset="-128"/>
              </a:rPr>
              <a:t>Last year, a new process was implemented, based on a Stepped Care Model. </a:t>
            </a:r>
          </a:p>
          <a:p>
            <a:endParaRPr lang="en-US" altLang="en-US">
              <a:ea typeface="ＭＳ Ｐゴシック" panose="020B0600070205080204" pitchFamily="34" charset="-128"/>
            </a:endParaRPr>
          </a:p>
          <a:p>
            <a:r>
              <a:rPr lang="en-US" altLang="en-US">
                <a:ea typeface="ＭＳ Ｐゴシック" panose="020B0600070205080204" pitchFamily="34" charset="-128"/>
              </a:rPr>
              <a:t>Patients are now screened within 2 weeks of referral, and invited to attend </a:t>
            </a:r>
            <a:r>
              <a:rPr lang="en-US" altLang="en-US" b="1">
                <a:ea typeface="ＭＳ Ｐゴシック" panose="020B0600070205080204" pitchFamily="34" charset="-128"/>
              </a:rPr>
              <a:t>large group CBT education classes</a:t>
            </a:r>
            <a:r>
              <a:rPr lang="en-US" altLang="en-US">
                <a:ea typeface="ＭＳ Ｐゴシック" panose="020B0600070205080204" pitchFamily="34" charset="-128"/>
              </a:rPr>
              <a:t> while they are on the waiting list for group therapy. </a:t>
            </a:r>
          </a:p>
          <a:p>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The only exclusion criteria are active psychosis, high suicide risk, and severe cognitive impairment.</a:t>
            </a:r>
          </a:p>
          <a:p>
            <a:pPr eaLnBrk="1" hangingPunct="1">
              <a:spcBef>
                <a:spcPct val="0"/>
              </a:spcBef>
            </a:pPr>
            <a:endParaRPr lang="en-US" altLang="en-US" b="1" u="sng">
              <a:ea typeface="ＭＳ Ｐゴシック" panose="020B0600070205080204" pitchFamily="34" charset="-128"/>
            </a:endParaRPr>
          </a:p>
          <a:p>
            <a:r>
              <a:rPr lang="en-US" altLang="en-US">
                <a:ea typeface="ＭＳ Ｐゴシック" panose="020B0600070205080204" pitchFamily="34" charset="-128"/>
              </a:rPr>
              <a:t>These education classes were 90-minutes in length and offered in pairs occurring one week apart. Patients are required to attend 2 such classes in order to be eligible for group therapy.</a:t>
            </a:r>
          </a:p>
          <a:p>
            <a:endParaRPr lang="en-US" altLang="en-US">
              <a:ea typeface="ＭＳ Ｐゴシック" panose="020B0600070205080204" pitchFamily="34" charset="-128"/>
            </a:endParaRPr>
          </a:p>
          <a:p>
            <a:r>
              <a:rPr lang="en-US" altLang="en-US">
                <a:ea typeface="ＭＳ Ｐゴシック" panose="020B0600070205080204" pitchFamily="34" charset="-128"/>
              </a:rPr>
              <a:t>Classes such as these have been studied only minimally in previous CBT research, and never before in the context of Stepped Care. This provided a unique opportunity to conduct research.</a:t>
            </a:r>
            <a:endParaRPr lang="en-US" altLang="en-US" b="1">
              <a:ea typeface="ＭＳ Ｐゴシック" panose="020B0600070205080204" pitchFamily="34" charset="-128"/>
            </a:endParaRPr>
          </a:p>
        </p:txBody>
      </p:sp>
      <p:sp>
        <p:nvSpPr>
          <p:cNvPr id="41987" name="Slide Number Placeholder 3">
            <a:extLst>
              <a:ext uri="{FF2B5EF4-FFF2-40B4-BE49-F238E27FC236}">
                <a16:creationId xmlns:a16="http://schemas.microsoft.com/office/drawing/2014/main" id="{335ACDCE-D650-7946-A674-B35803688C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4D288EF-C648-4648-8B76-60B73778FC43}" type="slidenum">
              <a:rPr lang="en-US" altLang="en-US" sz="1200" smtClean="0"/>
              <a:pPr/>
              <a:t>34</a:t>
            </a:fld>
            <a:endParaRPr lang="en-US" alt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a:extLst>
              <a:ext uri="{FF2B5EF4-FFF2-40B4-BE49-F238E27FC236}">
                <a16:creationId xmlns:a16="http://schemas.microsoft.com/office/drawing/2014/main" id="{126D7D66-A323-D84C-B6AF-209694A9874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F9A0B7FF-1748-C44F-B473-517542773151}"/>
              </a:ext>
            </a:extLst>
          </p:cNvPr>
          <p:cNvSpPr>
            <a:spLocks noGrp="1"/>
          </p:cNvSpPr>
          <p:nvPr>
            <p:ph type="body" idx="1"/>
          </p:nvPr>
        </p:nvSpPr>
        <p:spPr/>
        <p:txBody>
          <a:bodyPr/>
          <a:lstStyle/>
          <a:p>
            <a:pPr>
              <a:defRPr/>
            </a:pPr>
            <a:r>
              <a:rPr lang="en-US" dirty="0">
                <a:ea typeface="+mn-ea"/>
                <a:cs typeface="+mn-cs"/>
              </a:rPr>
              <a:t>Welcome to everyone! Introduce facilitators. </a:t>
            </a:r>
            <a:endParaRPr lang="en-US" dirty="0"/>
          </a:p>
        </p:txBody>
      </p:sp>
      <p:sp>
        <p:nvSpPr>
          <p:cNvPr id="125955" name="Slide Number Placeholder 3">
            <a:extLst>
              <a:ext uri="{FF2B5EF4-FFF2-40B4-BE49-F238E27FC236}">
                <a16:creationId xmlns:a16="http://schemas.microsoft.com/office/drawing/2014/main" id="{7FE6C716-DD7E-D848-A140-E71F075A723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D5BF1D6-6D12-A948-8EDD-6D864571CE79}" type="slidenum">
              <a:rPr lang="en-US" altLang="en-US" sz="1200" smtClean="0"/>
              <a:pPr/>
              <a:t>87</a:t>
            </a:fld>
            <a:endParaRPr lang="en-US" alt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a:extLst>
              <a:ext uri="{FF2B5EF4-FFF2-40B4-BE49-F238E27FC236}">
                <a16:creationId xmlns:a16="http://schemas.microsoft.com/office/drawing/2014/main" id="{38B3D524-5C18-B146-B576-DFA205C99F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474630B-EB06-3F42-83D9-784FCE3D48B9}"/>
              </a:ext>
            </a:extLst>
          </p:cNvPr>
          <p:cNvSpPr>
            <a:spLocks noGrp="1"/>
          </p:cNvSpPr>
          <p:nvPr>
            <p:ph type="body" idx="1"/>
          </p:nvPr>
        </p:nvSpPr>
        <p:spPr/>
        <p:txBody>
          <a:bodyPr/>
          <a:lstStyle/>
          <a:p>
            <a:pPr>
              <a:defRPr/>
            </a:pPr>
            <a:r>
              <a:rPr lang="en-US" dirty="0">
                <a:ea typeface="+mn-ea"/>
                <a:cs typeface="+mn-cs"/>
              </a:rPr>
              <a:t>Discuss the structure of the class: Each week there will be an outline, mindfulness exercise, new material, homework. Ask the group: “Are there any questions?”</a:t>
            </a:r>
            <a:endParaRPr lang="en-US" dirty="0"/>
          </a:p>
        </p:txBody>
      </p:sp>
      <p:sp>
        <p:nvSpPr>
          <p:cNvPr id="128003" name="Slide Number Placeholder 3">
            <a:extLst>
              <a:ext uri="{FF2B5EF4-FFF2-40B4-BE49-F238E27FC236}">
                <a16:creationId xmlns:a16="http://schemas.microsoft.com/office/drawing/2014/main" id="{F74D1A60-063E-3E4F-8D60-1DC7F3D2A9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987DB52-8912-E04A-8665-AFA590863EAA}" type="slidenum">
              <a:rPr lang="en-US" altLang="en-US" sz="1200" smtClean="0"/>
              <a:pPr/>
              <a:t>88</a:t>
            </a:fld>
            <a:endParaRPr lang="en-US" alt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a:extLst>
              <a:ext uri="{FF2B5EF4-FFF2-40B4-BE49-F238E27FC236}">
                <a16:creationId xmlns:a16="http://schemas.microsoft.com/office/drawing/2014/main" id="{4C997017-C580-8246-AC7E-6BD3F67300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CA67F77-65C3-BE4B-8204-AFDC83664C8F}"/>
              </a:ext>
            </a:extLst>
          </p:cNvPr>
          <p:cNvSpPr>
            <a:spLocks noGrp="1"/>
          </p:cNvSpPr>
          <p:nvPr>
            <p:ph type="body" idx="1"/>
          </p:nvPr>
        </p:nvSpPr>
        <p:spPr/>
        <p:txBody>
          <a:bodyPr/>
          <a:lstStyle/>
          <a:p>
            <a:pPr>
              <a:defRPr/>
            </a:pPr>
            <a:r>
              <a:rPr lang="en-GB" b="1" dirty="0">
                <a:ea typeface="+mn-ea"/>
                <a:cs typeface="+mn-cs"/>
              </a:rPr>
              <a:t>The bottom right square </a:t>
            </a:r>
            <a:r>
              <a:rPr lang="en-GB" dirty="0">
                <a:ea typeface="+mn-ea"/>
                <a:cs typeface="+mn-cs"/>
              </a:rPr>
              <a:t>represents a situation where a person does not pay attention to their own needs or the needs of others.  This is called </a:t>
            </a:r>
            <a:r>
              <a:rPr lang="en-GB" b="1" dirty="0">
                <a:ea typeface="+mn-ea"/>
                <a:cs typeface="+mn-cs"/>
              </a:rPr>
              <a:t>Passive-Aggression</a:t>
            </a:r>
            <a:r>
              <a:rPr lang="en-GB" dirty="0">
                <a:ea typeface="+mn-ea"/>
                <a:cs typeface="+mn-cs"/>
              </a:rPr>
              <a:t>, when a person doesn’t express his/her own needs and then gets angry with or resents others for not meeting their needs.</a:t>
            </a:r>
          </a:p>
          <a:p>
            <a:pPr>
              <a:defRPr/>
            </a:pPr>
            <a:endParaRPr lang="en-GB" dirty="0">
              <a:ea typeface="+mn-ea"/>
              <a:cs typeface="+mn-cs"/>
            </a:endParaRPr>
          </a:p>
          <a:p>
            <a:pPr>
              <a:defRPr/>
            </a:pPr>
            <a:r>
              <a:rPr lang="en-GB" dirty="0">
                <a:ea typeface="+mn-ea"/>
                <a:cs typeface="+mn-cs"/>
              </a:rPr>
              <a:t>Many of us will recognize that we fall into each of these four squares in different situations, at different times in our lives, and with different people.  However, if you believe that not enough of your responses fall in the assertiveness square (e.g. too many aggressive, passive or passive-aggressive responses), consider making it a goal to build assertiveness skills.</a:t>
            </a:r>
          </a:p>
        </p:txBody>
      </p:sp>
      <p:sp>
        <p:nvSpPr>
          <p:cNvPr id="130051" name="Slide Number Placeholder 3">
            <a:extLst>
              <a:ext uri="{FF2B5EF4-FFF2-40B4-BE49-F238E27FC236}">
                <a16:creationId xmlns:a16="http://schemas.microsoft.com/office/drawing/2014/main" id="{539217AB-B7FF-6F4A-8509-59E08632F01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3F8B32B-227E-FF46-AFCA-CAF9207EEA99}" type="slidenum">
              <a:rPr lang="en-US" altLang="en-US" sz="1200" smtClean="0"/>
              <a:pPr/>
              <a:t>89</a:t>
            </a:fld>
            <a:endParaRPr lang="en-US" alt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a:extLst>
              <a:ext uri="{FF2B5EF4-FFF2-40B4-BE49-F238E27FC236}">
                <a16:creationId xmlns:a16="http://schemas.microsoft.com/office/drawing/2014/main" id="{E9994676-82F9-164C-8ADA-01DD00F0B1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51A959E-2721-AE48-A723-986CBCB452E0}"/>
              </a:ext>
            </a:extLst>
          </p:cNvPr>
          <p:cNvSpPr>
            <a:spLocks noGrp="1"/>
          </p:cNvSpPr>
          <p:nvPr>
            <p:ph type="body" idx="1"/>
          </p:nvPr>
        </p:nvSpPr>
        <p:spPr/>
        <p:txBody>
          <a:bodyPr/>
          <a:lstStyle/>
          <a:p>
            <a:pPr>
              <a:defRPr/>
            </a:pPr>
            <a:r>
              <a:rPr lang="en-US" dirty="0">
                <a:ea typeface="+mn-ea"/>
                <a:cs typeface="+mn-cs"/>
              </a:rPr>
              <a:t>• Assertiveness is a skill – anyone can learn to be more assertive!</a:t>
            </a:r>
          </a:p>
          <a:p>
            <a:pPr>
              <a:defRPr/>
            </a:pPr>
            <a:endParaRPr lang="en-US" dirty="0">
              <a:ea typeface="+mn-ea"/>
              <a:cs typeface="+mn-cs"/>
            </a:endParaRPr>
          </a:p>
          <a:p>
            <a:pPr>
              <a:defRPr/>
            </a:pPr>
            <a:r>
              <a:rPr lang="en-US" dirty="0">
                <a:ea typeface="+mn-ea"/>
                <a:cs typeface="+mn-cs"/>
              </a:rPr>
              <a:t>• We’ll review some basic assertiveness skills as part of this class.</a:t>
            </a:r>
          </a:p>
          <a:p>
            <a:pPr>
              <a:defRPr/>
            </a:pPr>
            <a:endParaRPr lang="en-US" dirty="0">
              <a:ea typeface="+mn-ea"/>
              <a:cs typeface="+mn-cs"/>
            </a:endParaRPr>
          </a:p>
          <a:p>
            <a:pPr>
              <a:defRPr/>
            </a:pPr>
            <a:r>
              <a:rPr lang="en-US" dirty="0">
                <a:ea typeface="+mn-ea"/>
                <a:cs typeface="+mn-cs"/>
              </a:rPr>
              <a:t>• Refer to the handout on assertive communication in your package for more information.</a:t>
            </a:r>
          </a:p>
        </p:txBody>
      </p:sp>
      <p:sp>
        <p:nvSpPr>
          <p:cNvPr id="132099" name="Slide Number Placeholder 3">
            <a:extLst>
              <a:ext uri="{FF2B5EF4-FFF2-40B4-BE49-F238E27FC236}">
                <a16:creationId xmlns:a16="http://schemas.microsoft.com/office/drawing/2014/main" id="{99AF4574-64AE-5341-AE7F-6962E44D89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58239A4-7856-154D-A3B3-F9020B4D3949}" type="slidenum">
              <a:rPr lang="en-US" altLang="en-US" sz="1200" smtClean="0"/>
              <a:pPr/>
              <a:t>90</a:t>
            </a:fld>
            <a:endParaRPr lang="en-US" alt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a:extLst>
              <a:ext uri="{FF2B5EF4-FFF2-40B4-BE49-F238E27FC236}">
                <a16:creationId xmlns:a16="http://schemas.microsoft.com/office/drawing/2014/main" id="{88A14F46-53B0-944C-80FB-986CD15F4CA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39DE616-D348-004F-8C61-072373455BF9}"/>
              </a:ext>
            </a:extLst>
          </p:cNvPr>
          <p:cNvSpPr>
            <a:spLocks noGrp="1"/>
          </p:cNvSpPr>
          <p:nvPr>
            <p:ph type="body" idx="1"/>
          </p:nvPr>
        </p:nvSpPr>
        <p:spPr/>
        <p:txBody>
          <a:bodyPr/>
          <a:lstStyle/>
          <a:p>
            <a:pPr>
              <a:defRPr/>
            </a:pPr>
            <a:r>
              <a:rPr lang="en-US" dirty="0">
                <a:ea typeface="+mn-ea"/>
                <a:cs typeface="+mn-cs"/>
              </a:rPr>
              <a:t>When to use problem solving: </a:t>
            </a:r>
          </a:p>
          <a:p>
            <a:pPr>
              <a:defRPr/>
            </a:pPr>
            <a:r>
              <a:rPr lang="en-US" dirty="0">
                <a:ea typeface="+mn-ea"/>
                <a:cs typeface="+mn-cs"/>
              </a:rPr>
              <a:t>• </a:t>
            </a:r>
            <a:r>
              <a:rPr lang="en-GB" dirty="0">
                <a:ea typeface="+mn-ea"/>
                <a:cs typeface="+mn-cs"/>
              </a:rPr>
              <a:t>When thoughts/feelings fit well with the facts after completing a thought record; e.g. you’ve identified a realistic problem that needs to be dealt with.</a:t>
            </a:r>
          </a:p>
          <a:p>
            <a:pPr>
              <a:defRPr/>
            </a:pPr>
            <a:r>
              <a:rPr lang="en-GB" dirty="0">
                <a:ea typeface="+mn-ea"/>
                <a:cs typeface="+mn-cs"/>
              </a:rPr>
              <a:t>• When you’ve identified goals, e.g. things you want to work on as part of your recovery.</a:t>
            </a:r>
          </a:p>
          <a:p>
            <a:pPr>
              <a:defRPr/>
            </a:pPr>
            <a:r>
              <a:rPr lang="en-GB" dirty="0">
                <a:ea typeface="+mn-ea"/>
                <a:cs typeface="+mn-cs"/>
              </a:rPr>
              <a:t>• When there are things you can do to change the situation.</a:t>
            </a:r>
          </a:p>
          <a:p>
            <a:pPr>
              <a:defRPr/>
            </a:pPr>
            <a:endParaRPr lang="en-US" dirty="0">
              <a:ea typeface="+mn-ea"/>
              <a:cs typeface="+mn-cs"/>
            </a:endParaRPr>
          </a:p>
          <a:p>
            <a:pPr>
              <a:defRPr/>
            </a:pPr>
            <a:r>
              <a:rPr lang="en-GB" dirty="0">
                <a:ea typeface="+mn-ea"/>
                <a:cs typeface="+mn-cs"/>
              </a:rPr>
              <a:t>Problem-solving is a strategy to transform the goals you’ve set into action.  Problem-solving therapy is an approach to dealing with problems, so that you don’t feel overwhelmed when faced with a problem.  It gives you a set of tools to help you organize your thinking and your approach to dealing with the problem.</a:t>
            </a:r>
          </a:p>
          <a:p>
            <a:pPr>
              <a:defRPr/>
            </a:pPr>
            <a:endParaRPr lang="en-US" dirty="0">
              <a:ea typeface="+mn-ea"/>
              <a:cs typeface="+mn-cs"/>
            </a:endParaRPr>
          </a:p>
          <a:p>
            <a:pPr>
              <a:defRPr/>
            </a:pPr>
            <a:r>
              <a:rPr lang="en-US" dirty="0">
                <a:ea typeface="+mn-ea"/>
                <a:cs typeface="+mn-cs"/>
              </a:rPr>
              <a:t>Instruct patients to review website. </a:t>
            </a:r>
          </a:p>
        </p:txBody>
      </p:sp>
      <p:sp>
        <p:nvSpPr>
          <p:cNvPr id="134147" name="Slide Number Placeholder 3">
            <a:extLst>
              <a:ext uri="{FF2B5EF4-FFF2-40B4-BE49-F238E27FC236}">
                <a16:creationId xmlns:a16="http://schemas.microsoft.com/office/drawing/2014/main" id="{B9FF28A3-1E35-C34B-BCBB-6990070FB7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30C201C-8E12-2F40-81B1-E7C9BD9E0D84}" type="slidenum">
              <a:rPr lang="en-US" altLang="en-US" sz="1200" smtClean="0"/>
              <a:pPr/>
              <a:t>91</a:t>
            </a:fld>
            <a:endParaRPr lang="en-US" alt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a:extLst>
              <a:ext uri="{FF2B5EF4-FFF2-40B4-BE49-F238E27FC236}">
                <a16:creationId xmlns:a16="http://schemas.microsoft.com/office/drawing/2014/main" id="{B3C7AFC0-4E28-264A-9A48-B88F682E1C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91A3FC9-D760-B74A-B4B5-A3FBBAB82F28}"/>
              </a:ext>
            </a:extLst>
          </p:cNvPr>
          <p:cNvSpPr>
            <a:spLocks noGrp="1"/>
          </p:cNvSpPr>
          <p:nvPr>
            <p:ph type="body" idx="1"/>
          </p:nvPr>
        </p:nvSpPr>
        <p:spPr/>
        <p:txBody>
          <a:bodyPr/>
          <a:lstStyle/>
          <a:p>
            <a:pPr>
              <a:defRPr/>
            </a:pPr>
            <a:r>
              <a:rPr lang="en-GB" dirty="0">
                <a:ea typeface="+mn-ea"/>
                <a:cs typeface="+mn-cs"/>
              </a:rPr>
              <a:t>Tell the group that homework is a main component of CBT, and a large part of the work occurs between sessions.  The more effort and time you put into doing the homework, the more you’ll get out of these classes.</a:t>
            </a:r>
          </a:p>
          <a:p>
            <a:pPr>
              <a:defRPr/>
            </a:pPr>
            <a:endParaRPr lang="en-US" dirty="0">
              <a:ea typeface="+mn-ea"/>
              <a:cs typeface="+mn-cs"/>
            </a:endParaRPr>
          </a:p>
          <a:p>
            <a:pPr>
              <a:defRPr/>
            </a:pPr>
            <a:r>
              <a:rPr lang="en-US" dirty="0">
                <a:ea typeface="+mn-ea"/>
                <a:cs typeface="+mn-cs"/>
              </a:rPr>
              <a:t>• Set homework for upcoming week:</a:t>
            </a:r>
          </a:p>
          <a:p>
            <a:pPr>
              <a:defRPr/>
            </a:pPr>
            <a:r>
              <a:rPr lang="en-US" dirty="0">
                <a:ea typeface="+mn-ea"/>
                <a:cs typeface="+mn-cs"/>
              </a:rPr>
              <a:t>	• Mindfulness meditation 5 minutes x twice/day</a:t>
            </a:r>
          </a:p>
          <a:p>
            <a:pPr>
              <a:defRPr/>
            </a:pPr>
            <a:r>
              <a:rPr lang="en-US" dirty="0">
                <a:ea typeface="+mn-ea"/>
                <a:cs typeface="+mn-cs"/>
              </a:rPr>
              <a:t>	• Two thought records</a:t>
            </a:r>
          </a:p>
          <a:p>
            <a:pPr>
              <a:defRPr/>
            </a:pPr>
            <a:r>
              <a:rPr lang="en-US" dirty="0">
                <a:ea typeface="+mn-ea"/>
                <a:cs typeface="+mn-cs"/>
              </a:rPr>
              <a:t>	• Fill out problem-solving worksheets</a:t>
            </a:r>
          </a:p>
          <a:p>
            <a:pPr>
              <a:defRPr/>
            </a:pPr>
            <a:r>
              <a:rPr lang="en-US" dirty="0">
                <a:ea typeface="+mn-ea"/>
                <a:cs typeface="+mn-cs"/>
              </a:rPr>
              <a:t>	• Work on 3 SMART goals</a:t>
            </a:r>
          </a:p>
          <a:p>
            <a:pPr>
              <a:defRPr/>
            </a:pPr>
            <a:endParaRPr lang="en-US" dirty="0">
              <a:ea typeface="+mn-ea"/>
              <a:cs typeface="+mn-cs"/>
            </a:endParaRPr>
          </a:p>
          <a:p>
            <a:pPr>
              <a:defRPr/>
            </a:pPr>
            <a:r>
              <a:rPr lang="en-US" dirty="0">
                <a:ea typeface="+mn-ea"/>
                <a:cs typeface="+mn-cs"/>
              </a:rPr>
              <a:t>• Ask the Group: “Any questions about the homework?”</a:t>
            </a:r>
          </a:p>
          <a:p>
            <a:pPr>
              <a:defRPr/>
            </a:pPr>
            <a:endParaRPr lang="en-US" dirty="0">
              <a:ea typeface="+mn-ea"/>
              <a:cs typeface="+mn-cs"/>
            </a:endParaRPr>
          </a:p>
          <a:p>
            <a:pPr>
              <a:defRPr/>
            </a:pPr>
            <a:r>
              <a:rPr lang="en-US" dirty="0">
                <a:ea typeface="+mn-ea"/>
                <a:cs typeface="+mn-cs"/>
              </a:rPr>
              <a:t>• </a:t>
            </a:r>
            <a:r>
              <a:rPr lang="en-GB" dirty="0">
                <a:ea typeface="+mn-ea"/>
                <a:cs typeface="+mn-cs"/>
              </a:rPr>
              <a:t>Instruct patients to fill-out quality improvement questionnaires.</a:t>
            </a:r>
          </a:p>
        </p:txBody>
      </p:sp>
      <p:sp>
        <p:nvSpPr>
          <p:cNvPr id="136195" name="Slide Number Placeholder 3">
            <a:extLst>
              <a:ext uri="{FF2B5EF4-FFF2-40B4-BE49-F238E27FC236}">
                <a16:creationId xmlns:a16="http://schemas.microsoft.com/office/drawing/2014/main" id="{9CFB442E-FF67-2247-B306-82090917A5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6EB9446-9892-5C43-A33E-94A36C6A0812}" type="slidenum">
              <a:rPr lang="en-US" altLang="en-US" sz="1200" smtClean="0"/>
              <a:pPr/>
              <a:t>92</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BEC46865-B28E-7B40-AFB5-FD44CEF4E3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Notes Placeholder 2">
            <a:extLst>
              <a:ext uri="{FF2B5EF4-FFF2-40B4-BE49-F238E27FC236}">
                <a16:creationId xmlns:a16="http://schemas.microsoft.com/office/drawing/2014/main" id="{C70AEBAA-321D-3F40-A6F3-2727097012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54275" name="Slide Number Placeholder 3">
            <a:extLst>
              <a:ext uri="{FF2B5EF4-FFF2-40B4-BE49-F238E27FC236}">
                <a16:creationId xmlns:a16="http://schemas.microsoft.com/office/drawing/2014/main" id="{F4845E24-BE3F-0344-AE23-698632621F6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7DCE603-87FD-C442-8B6C-623BA73CA898}" type="slidenum">
              <a:rPr lang="en-CA" altLang="en-US" sz="1200" smtClean="0"/>
              <a:pPr/>
              <a:t>45</a:t>
            </a:fld>
            <a:endParaRPr lang="en-CA"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987B0D8A-6FB4-BC4D-A8F6-101310D210E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a:extLst>
              <a:ext uri="{FF2B5EF4-FFF2-40B4-BE49-F238E27FC236}">
                <a16:creationId xmlns:a16="http://schemas.microsoft.com/office/drawing/2014/main" id="{30FD7CFE-14F2-5D4B-8A4F-C04D8DF8D8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Funding supports training 15 facilitators (who work with active and retired military and their families) and equiping them to deliver the 4 CBTm classes to 20 participants.  There will be a one day training in Winnipeg in February 2017.  The training team will provide mentorship for the facilitators as they roll out the classes at their home location.  Priority training for those in Manitoba, Saskatchewan and northwestern Ontario.  Spots opened to those from other locations if the training session is not full.</a:t>
            </a:r>
          </a:p>
        </p:txBody>
      </p:sp>
      <p:sp>
        <p:nvSpPr>
          <p:cNvPr id="57347" name="Slide Number Placeholder 3">
            <a:extLst>
              <a:ext uri="{FF2B5EF4-FFF2-40B4-BE49-F238E27FC236}">
                <a16:creationId xmlns:a16="http://schemas.microsoft.com/office/drawing/2014/main" id="{268FBAAC-D2E2-4A45-B8B4-93F5D2A9705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CE2EE25-57FE-994A-8641-62607AC219C6}" type="slidenum">
              <a:rPr lang="en-US" altLang="en-US" sz="1200" smtClean="0">
                <a:latin typeface="Calibri" panose="020F0502020204030204" pitchFamily="34" charset="0"/>
              </a:rPr>
              <a:pPr/>
              <a:t>47</a:t>
            </a:fld>
            <a:endParaRPr lang="en-US" altLang="en-US" sz="1200">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a:extLst>
              <a:ext uri="{FF2B5EF4-FFF2-40B4-BE49-F238E27FC236}">
                <a16:creationId xmlns:a16="http://schemas.microsoft.com/office/drawing/2014/main" id="{47315C49-F9E3-F943-84CA-60D1F23F6CD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78B266E-F60B-2F49-B28A-D4EFD604A6C7}"/>
              </a:ext>
            </a:extLst>
          </p:cNvPr>
          <p:cNvSpPr>
            <a:spLocks noGrp="1"/>
          </p:cNvSpPr>
          <p:nvPr>
            <p:ph type="body" idx="1"/>
          </p:nvPr>
        </p:nvSpPr>
        <p:spPr/>
        <p:txBody>
          <a:bodyPr/>
          <a:lstStyle/>
          <a:p>
            <a:pPr>
              <a:defRPr/>
            </a:pPr>
            <a:r>
              <a:rPr lang="en-US" dirty="0">
                <a:ea typeface="+mn-ea"/>
                <a:cs typeface="+mn-cs"/>
              </a:rPr>
              <a:t>Welcome to everyone! </a:t>
            </a:r>
          </a:p>
          <a:p>
            <a:pPr>
              <a:defRPr/>
            </a:pPr>
            <a:r>
              <a:rPr lang="en-US" dirty="0">
                <a:ea typeface="+mn-ea"/>
                <a:cs typeface="+mn-cs"/>
              </a:rPr>
              <a:t>Introduce facilitators.</a:t>
            </a:r>
            <a:endParaRPr lang="en-US" dirty="0"/>
          </a:p>
        </p:txBody>
      </p:sp>
      <p:sp>
        <p:nvSpPr>
          <p:cNvPr id="73731" name="Slide Number Placeholder 3">
            <a:extLst>
              <a:ext uri="{FF2B5EF4-FFF2-40B4-BE49-F238E27FC236}">
                <a16:creationId xmlns:a16="http://schemas.microsoft.com/office/drawing/2014/main" id="{5003CFBB-FE97-DA41-87DF-D6B2F9D55B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55A82D5-AD53-864F-AD9B-29636580BEC8}" type="slidenum">
              <a:rPr lang="en-US" altLang="en-US" sz="1200" smtClean="0"/>
              <a:pPr/>
              <a:t>60</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a:extLst>
              <a:ext uri="{FF2B5EF4-FFF2-40B4-BE49-F238E27FC236}">
                <a16:creationId xmlns:a16="http://schemas.microsoft.com/office/drawing/2014/main" id="{40718BB5-7CEB-C941-8BFC-B84FE8D2E78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BC473E9-9390-7B44-9EC7-57C0A9E2E69A}"/>
              </a:ext>
            </a:extLst>
          </p:cNvPr>
          <p:cNvSpPr>
            <a:spLocks noGrp="1"/>
          </p:cNvSpPr>
          <p:nvPr>
            <p:ph type="body" idx="1"/>
          </p:nvPr>
        </p:nvSpPr>
        <p:spPr/>
        <p:txBody>
          <a:bodyPr/>
          <a:lstStyle/>
          <a:p>
            <a:pPr>
              <a:defRPr/>
            </a:pPr>
            <a:r>
              <a:rPr lang="en-US" dirty="0">
                <a:ea typeface="+mn-ea"/>
                <a:cs typeface="+mn-cs"/>
              </a:rPr>
              <a:t>This is a class, so we encourage you to ask questions and share information about what’s been helpful for you so that everyone in the class can learn from each other. However, because this is a large group, it’s not the right setting to discuss personal trauma or suicidal or violent thoughts, which may be distressing to others in the group. If you’re in crisis and need to talk about any of these things, please approach one of the facilitators during a break or after class. </a:t>
            </a:r>
            <a:endParaRPr lang="en-US" dirty="0"/>
          </a:p>
        </p:txBody>
      </p:sp>
      <p:sp>
        <p:nvSpPr>
          <p:cNvPr id="75779" name="Slide Number Placeholder 3">
            <a:extLst>
              <a:ext uri="{FF2B5EF4-FFF2-40B4-BE49-F238E27FC236}">
                <a16:creationId xmlns:a16="http://schemas.microsoft.com/office/drawing/2014/main" id="{087BE3E3-191F-1748-B696-9FCB2C9622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A95598C-1F6E-D54C-9E6A-6A32FC84263C}" type="slidenum">
              <a:rPr lang="en-US" altLang="en-US" sz="1200" smtClean="0"/>
              <a:pPr/>
              <a:t>61</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a:extLst>
              <a:ext uri="{FF2B5EF4-FFF2-40B4-BE49-F238E27FC236}">
                <a16:creationId xmlns:a16="http://schemas.microsoft.com/office/drawing/2014/main" id="{4637E0E2-3374-394B-A32E-7321A96C96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6" name="Notes Placeholder 2">
            <a:extLst>
              <a:ext uri="{FF2B5EF4-FFF2-40B4-BE49-F238E27FC236}">
                <a16:creationId xmlns:a16="http://schemas.microsoft.com/office/drawing/2014/main" id="{BBB839BA-4527-8E4F-9E15-797E907708C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Discuss the structure of the class: </a:t>
            </a:r>
          </a:p>
          <a:p>
            <a:endParaRPr lang="en-US" altLang="en-US">
              <a:ea typeface="ＭＳ Ｐゴシック" panose="020B0600070205080204" pitchFamily="34" charset="-128"/>
            </a:endParaRPr>
          </a:p>
          <a:p>
            <a:r>
              <a:rPr lang="en-US" altLang="en-US">
                <a:ea typeface="ＭＳ Ｐゴシック" panose="020B0600070205080204" pitchFamily="34" charset="-128"/>
              </a:rPr>
              <a:t>Each week there will be an outline, mindfulness exercise, new material, skills practice. </a:t>
            </a:r>
          </a:p>
          <a:p>
            <a:endParaRPr lang="en-US" altLang="en-US">
              <a:ea typeface="ＭＳ Ｐゴシック" panose="020B0600070205080204" pitchFamily="34" charset="-128"/>
            </a:endParaRPr>
          </a:p>
          <a:p>
            <a:r>
              <a:rPr lang="en-US" altLang="en-US">
                <a:ea typeface="ＭＳ Ｐゴシック" panose="020B0600070205080204" pitchFamily="34" charset="-128"/>
              </a:rPr>
              <a:t>Ask the group: “Are there any questions?”</a:t>
            </a:r>
          </a:p>
        </p:txBody>
      </p:sp>
      <p:sp>
        <p:nvSpPr>
          <p:cNvPr id="77827" name="Slide Number Placeholder 3">
            <a:extLst>
              <a:ext uri="{FF2B5EF4-FFF2-40B4-BE49-F238E27FC236}">
                <a16:creationId xmlns:a16="http://schemas.microsoft.com/office/drawing/2014/main" id="{28F99E9B-3B4A-7943-9DDD-625B580EF7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4F16C2F-B87B-D24E-AE8A-45EBE79823F9}" type="slidenum">
              <a:rPr lang="en-US" altLang="en-US" sz="1200" smtClean="0"/>
              <a:pPr/>
              <a:t>62</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a:extLst>
              <a:ext uri="{FF2B5EF4-FFF2-40B4-BE49-F238E27FC236}">
                <a16:creationId xmlns:a16="http://schemas.microsoft.com/office/drawing/2014/main" id="{AE0A5CF1-F03B-F646-ABA5-D10035AE228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BC73AB8-20F4-014C-B2CD-631F88DAABC2}"/>
              </a:ext>
            </a:extLst>
          </p:cNvPr>
          <p:cNvSpPr>
            <a:spLocks noGrp="1"/>
          </p:cNvSpPr>
          <p:nvPr>
            <p:ph type="body" idx="1"/>
          </p:nvPr>
        </p:nvSpPr>
        <p:spPr/>
        <p:txBody>
          <a:bodyPr>
            <a:normAutofit fontScale="70000" lnSpcReduction="20000"/>
          </a:bodyPr>
          <a:lstStyle/>
          <a:p>
            <a:pPr>
              <a:defRPr/>
            </a:pPr>
            <a:r>
              <a:rPr lang="en-GB" dirty="0">
                <a:ea typeface="+mn-ea"/>
                <a:cs typeface="+mn-cs"/>
              </a:rPr>
              <a:t>Explain the diagram to the group. </a:t>
            </a:r>
          </a:p>
          <a:p>
            <a:pPr>
              <a:defRPr/>
            </a:pPr>
            <a:endParaRPr lang="en-GB" b="1" dirty="0">
              <a:ea typeface="+mn-ea"/>
              <a:cs typeface="+mn-cs"/>
            </a:endParaRPr>
          </a:p>
          <a:p>
            <a:pPr>
              <a:defRPr/>
            </a:pPr>
            <a:r>
              <a:rPr lang="en-GB" b="1" dirty="0">
                <a:ea typeface="+mn-ea"/>
                <a:cs typeface="+mn-cs"/>
              </a:rPr>
              <a:t>THOUGHTS</a:t>
            </a:r>
          </a:p>
          <a:p>
            <a:pPr>
              <a:defRPr/>
            </a:pPr>
            <a:r>
              <a:rPr lang="en-GB" dirty="0">
                <a:ea typeface="+mn-ea"/>
                <a:cs typeface="+mn-cs"/>
              </a:rPr>
              <a:t>• In any situation, you have certain thoughts about the situation.• For example, sitting in class right now, you might be having certain thoughts. If you’re having thoughts that this lesson makes sense, you might be feeling good about the classes and will come back. The way you think affects how you feel.</a:t>
            </a:r>
          </a:p>
          <a:p>
            <a:pPr>
              <a:defRPr/>
            </a:pPr>
            <a:r>
              <a:rPr lang="en-GB" dirty="0">
                <a:ea typeface="+mn-ea"/>
                <a:cs typeface="+mn-cs"/>
              </a:rPr>
              <a:t>• If you are feeling upset or anxious in the situation, this will affect how you view the situation.</a:t>
            </a:r>
          </a:p>
          <a:p>
            <a:pPr>
              <a:defRPr/>
            </a:pPr>
            <a:r>
              <a:rPr lang="en-GB" dirty="0">
                <a:ea typeface="+mn-ea"/>
                <a:cs typeface="+mn-cs"/>
              </a:rPr>
              <a:t>• For example, if you had a panic attack in </a:t>
            </a:r>
            <a:r>
              <a:rPr lang="en-GB" dirty="0" err="1">
                <a:ea typeface="+mn-ea"/>
                <a:cs typeface="+mn-cs"/>
              </a:rPr>
              <a:t>Walmart</a:t>
            </a:r>
            <a:r>
              <a:rPr lang="en-GB" dirty="0">
                <a:ea typeface="+mn-ea"/>
                <a:cs typeface="+mn-cs"/>
              </a:rPr>
              <a:t>, you are more likely to have anxiety in that same situation or in a crowd. You might not be thinking anything negative, but because you were anxious in that situation before (</a:t>
            </a:r>
            <a:r>
              <a:rPr lang="en-GB" dirty="0" err="1">
                <a:ea typeface="+mn-ea"/>
                <a:cs typeface="+mn-cs"/>
              </a:rPr>
              <a:t>Walmart</a:t>
            </a:r>
            <a:r>
              <a:rPr lang="en-GB" dirty="0">
                <a:ea typeface="+mn-ea"/>
                <a:cs typeface="+mn-cs"/>
              </a:rPr>
              <a:t>), you are more likely to experience the anxiety again (in </a:t>
            </a:r>
            <a:r>
              <a:rPr lang="en-GB" dirty="0" err="1">
                <a:ea typeface="+mn-ea"/>
                <a:cs typeface="+mn-cs"/>
              </a:rPr>
              <a:t>Walmart</a:t>
            </a:r>
            <a:r>
              <a:rPr lang="en-GB" dirty="0">
                <a:ea typeface="+mn-ea"/>
                <a:cs typeface="+mn-cs"/>
              </a:rPr>
              <a:t> or other similar stores). You might start worrying about going to </a:t>
            </a:r>
            <a:r>
              <a:rPr lang="en-GB" dirty="0" err="1">
                <a:ea typeface="+mn-ea"/>
                <a:cs typeface="+mn-cs"/>
              </a:rPr>
              <a:t>Walmart</a:t>
            </a:r>
            <a:r>
              <a:rPr lang="en-GB" dirty="0">
                <a:ea typeface="+mn-ea"/>
                <a:cs typeface="+mn-cs"/>
              </a:rPr>
              <a:t> because you expect to feel anxious there.</a:t>
            </a:r>
            <a:endParaRPr lang="en-US" sz="1050" dirty="0">
              <a:ea typeface="+mn-ea"/>
              <a:cs typeface="+mn-cs"/>
            </a:endParaRPr>
          </a:p>
          <a:p>
            <a:pPr>
              <a:defRPr/>
            </a:pPr>
            <a:endParaRPr lang="en-US" dirty="0">
              <a:ea typeface="+mn-ea"/>
              <a:cs typeface="+mn-cs"/>
            </a:endParaRPr>
          </a:p>
          <a:p>
            <a:pPr>
              <a:defRPr/>
            </a:pPr>
            <a:r>
              <a:rPr lang="en-GB" b="1" dirty="0">
                <a:ea typeface="+mn-ea"/>
                <a:cs typeface="+mn-cs"/>
              </a:rPr>
              <a:t>FEELINGS</a:t>
            </a:r>
          </a:p>
          <a:p>
            <a:pPr>
              <a:defRPr/>
            </a:pPr>
            <a:r>
              <a:rPr lang="en-GB" dirty="0">
                <a:ea typeface="+mn-ea"/>
                <a:cs typeface="+mn-cs"/>
              </a:rPr>
              <a:t>• There are two types of feelings: emotional and physical (chest pain, shortness of breath, stomach ache).</a:t>
            </a:r>
          </a:p>
          <a:p>
            <a:pPr>
              <a:defRPr/>
            </a:pPr>
            <a:r>
              <a:rPr lang="en-GB" dirty="0">
                <a:ea typeface="+mn-ea"/>
                <a:cs typeface="+mn-cs"/>
              </a:rPr>
              <a:t>• These feelings influence our thoughts and behaviours (actions).</a:t>
            </a:r>
          </a:p>
          <a:p>
            <a:pPr>
              <a:defRPr/>
            </a:pPr>
            <a:r>
              <a:rPr lang="en-GB" dirty="0">
                <a:ea typeface="+mn-ea"/>
                <a:cs typeface="+mn-cs"/>
              </a:rPr>
              <a:t>• Sometimes you feel anxious and don’t know why. You can try and understand where it’s coming from, but you may not figure it out. </a:t>
            </a:r>
          </a:p>
          <a:p>
            <a:pPr>
              <a:defRPr/>
            </a:pPr>
            <a:r>
              <a:rPr lang="en-GB" dirty="0">
                <a:ea typeface="+mn-ea"/>
                <a:cs typeface="+mn-cs"/>
              </a:rPr>
              <a:t>• The goal in CBT is to reduce the anxiety to improve functioning, not to get rid of anxiety. </a:t>
            </a:r>
          </a:p>
          <a:p>
            <a:pPr>
              <a:defRPr/>
            </a:pPr>
            <a:endParaRPr lang="en-GB" dirty="0">
              <a:ea typeface="+mn-ea"/>
              <a:cs typeface="+mn-cs"/>
            </a:endParaRPr>
          </a:p>
          <a:p>
            <a:pPr>
              <a:defRPr/>
            </a:pPr>
            <a:r>
              <a:rPr lang="en-GB" dirty="0">
                <a:ea typeface="+mn-ea"/>
                <a:cs typeface="+mn-cs"/>
              </a:rPr>
              <a:t>Example of concept: “I feel stupid”</a:t>
            </a:r>
          </a:p>
          <a:p>
            <a:pPr>
              <a:defRPr/>
            </a:pPr>
            <a:r>
              <a:rPr lang="en-GB" dirty="0">
                <a:ea typeface="+mn-ea"/>
                <a:cs typeface="+mn-cs"/>
              </a:rPr>
              <a:t>Ask the Group: Is this a feeling or a thought?</a:t>
            </a:r>
          </a:p>
          <a:p>
            <a:pPr>
              <a:defRPr/>
            </a:pPr>
            <a:r>
              <a:rPr lang="en-GB" dirty="0">
                <a:ea typeface="+mn-ea"/>
                <a:cs typeface="+mn-cs"/>
              </a:rPr>
              <a:t>(Answer: It’s a thought.)</a:t>
            </a:r>
          </a:p>
          <a:p>
            <a:pPr>
              <a:defRPr/>
            </a:pPr>
            <a:r>
              <a:rPr lang="en-GB" dirty="0">
                <a:ea typeface="+mn-ea"/>
                <a:cs typeface="+mn-cs"/>
              </a:rPr>
              <a:t>Feelings: one word – descriptive, not judgment </a:t>
            </a:r>
          </a:p>
          <a:p>
            <a:pPr>
              <a:defRPr/>
            </a:pPr>
            <a:r>
              <a:rPr lang="en-GB" dirty="0">
                <a:ea typeface="+mn-ea"/>
                <a:cs typeface="+mn-cs"/>
              </a:rPr>
              <a:t>Thoughts: evaluations, opinions </a:t>
            </a:r>
          </a:p>
          <a:p>
            <a:pPr>
              <a:defRPr/>
            </a:pPr>
            <a:endParaRPr lang="cs-CZ" dirty="0">
              <a:ea typeface="+mn-ea"/>
              <a:cs typeface="+mn-cs"/>
            </a:endParaRPr>
          </a:p>
          <a:p>
            <a:pPr>
              <a:defRPr/>
            </a:pPr>
            <a:r>
              <a:rPr lang="en-GB" b="1" dirty="0">
                <a:ea typeface="+mn-ea"/>
                <a:cs typeface="+mn-cs"/>
              </a:rPr>
              <a:t>BEHAVIOURS</a:t>
            </a:r>
          </a:p>
          <a:p>
            <a:pPr>
              <a:defRPr/>
            </a:pPr>
            <a:r>
              <a:rPr lang="en-GB" dirty="0">
                <a:ea typeface="+mn-ea"/>
                <a:cs typeface="+mn-cs"/>
              </a:rPr>
              <a:t>The most common behaviours associated with anxiety and/or depression are avoidance and withdrawal. Avoidance is the main source of disability in anxiety disorders, which can be thought of as “The disorders of missed opportunities”. Avoidance and withdrawal often lead to a sense of relief in the short term, but a sense of sadness and increased anxiety in the long term. We’ll talk more about that in Class 2.</a:t>
            </a:r>
          </a:p>
          <a:p>
            <a:pPr>
              <a:defRPr/>
            </a:pPr>
            <a:r>
              <a:rPr lang="en-GB" dirty="0">
                <a:ea typeface="+mn-ea"/>
                <a:cs typeface="+mn-cs"/>
              </a:rPr>
              <a:t>Usually, people come for treatment because they want to change their negative feelings, but this is hard to do directly. We have more control over thought patterns and behaviour patterns. By changing unhelpful thinking and behaviours, CBT can help you shift the connections between negative thoughts, behaviours and feelings.</a:t>
            </a:r>
          </a:p>
        </p:txBody>
      </p:sp>
      <p:sp>
        <p:nvSpPr>
          <p:cNvPr id="79875" name="Slide Number Placeholder 3">
            <a:extLst>
              <a:ext uri="{FF2B5EF4-FFF2-40B4-BE49-F238E27FC236}">
                <a16:creationId xmlns:a16="http://schemas.microsoft.com/office/drawing/2014/main" id="{435B2D4C-701C-B74B-A762-30B0B74A4C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B8D0B43-FC77-3240-8792-874D13F6E5B1}" type="slidenum">
              <a:rPr lang="en-US" altLang="en-US" sz="1200" smtClean="0"/>
              <a:pPr/>
              <a:t>63</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Placeholder 21"/>
          <p:cNvSpPr>
            <a:spLocks noGrp="1"/>
          </p:cNvSpPr>
          <p:nvPr>
            <p:ph type="title"/>
          </p:nvPr>
        </p:nvSpPr>
        <p:spPr>
          <a:xfrm>
            <a:off x="466725" y="1258888"/>
            <a:ext cx="8229600" cy="1143000"/>
          </a:xfrm>
          <a:prstGeom prst="rect">
            <a:avLst/>
          </a:prstGeom>
          <a:noFill/>
        </p:spPr>
        <p:txBody>
          <a:bodyPr rtlCol="0">
            <a:normAutofit/>
          </a:bodyPr>
          <a:lstStyle/>
          <a:p>
            <a:r>
              <a:rPr lang="en-US" dirty="0"/>
              <a:t>Click to edit Master title style</a:t>
            </a:r>
          </a:p>
        </p:txBody>
      </p:sp>
      <p:sp>
        <p:nvSpPr>
          <p:cNvPr id="3" name="Text Placeholder 22"/>
          <p:cNvSpPr>
            <a:spLocks noGrp="1"/>
          </p:cNvSpPr>
          <p:nvPr>
            <p:ph idx="1"/>
          </p:nvPr>
        </p:nvSpPr>
        <p:spPr>
          <a:xfrm>
            <a:off x="457200" y="2610196"/>
            <a:ext cx="8229600" cy="3338167"/>
          </a:xfrm>
          <a:prstGeom prst="rect">
            <a:avLst/>
          </a:prstGeom>
        </p:spPr>
        <p:txBody>
          <a:bodyPr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2581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Title Placeholder 21"/>
          <p:cNvSpPr>
            <a:spLocks noGrp="1"/>
          </p:cNvSpPr>
          <p:nvPr>
            <p:ph type="title"/>
          </p:nvPr>
        </p:nvSpPr>
        <p:spPr>
          <a:xfrm>
            <a:off x="466725" y="1258888"/>
            <a:ext cx="8229600" cy="1143000"/>
          </a:xfrm>
          <a:prstGeom prst="rect">
            <a:avLst/>
          </a:prstGeom>
          <a:noFill/>
        </p:spPr>
        <p:txBody>
          <a:bodyPr rtlCol="0">
            <a:normAutofit/>
          </a:bodyPr>
          <a:lstStyle/>
          <a:p>
            <a:r>
              <a:rPr lang="en-US" dirty="0"/>
              <a:t>Click to edit Master title style</a:t>
            </a:r>
          </a:p>
        </p:txBody>
      </p:sp>
      <p:sp>
        <p:nvSpPr>
          <p:cNvPr id="3" name="Text Placeholder 22"/>
          <p:cNvSpPr>
            <a:spLocks noGrp="1"/>
          </p:cNvSpPr>
          <p:nvPr>
            <p:ph idx="1"/>
          </p:nvPr>
        </p:nvSpPr>
        <p:spPr>
          <a:xfrm>
            <a:off x="457200" y="2610196"/>
            <a:ext cx="8229600" cy="3338167"/>
          </a:xfrm>
          <a:prstGeom prst="rect">
            <a:avLst/>
          </a:prstGeom>
        </p:spPr>
        <p:txBody>
          <a:bodyPr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53412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99198482-5A59-844F-B68E-70C034C50A27}"/>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lgn="r">
              <a:defRPr>
                <a:latin typeface="Times" charset="0"/>
                <a:ea typeface="ＭＳ Ｐゴシック" charset="-128"/>
              </a:defRPr>
            </a:lvl1pPr>
          </a:lstStyle>
          <a:p>
            <a:pPr>
              <a:defRPr/>
            </a:pPr>
            <a:fld id="{043EBFAD-1E72-4445-85D8-570E97ED2BA3}" type="datetimeFigureOut">
              <a:rPr lang="en-CA" altLang="en-US"/>
              <a:pPr>
                <a:defRPr/>
              </a:pPr>
              <a:t>2018-03-26</a:t>
            </a:fld>
            <a:endParaRPr lang="en-CA" altLang="en-US" dirty="0"/>
          </a:p>
        </p:txBody>
      </p:sp>
      <p:sp>
        <p:nvSpPr>
          <p:cNvPr id="5" name="Slide Number Placeholder 5">
            <a:extLst>
              <a:ext uri="{FF2B5EF4-FFF2-40B4-BE49-F238E27FC236}">
                <a16:creationId xmlns:a16="http://schemas.microsoft.com/office/drawing/2014/main" id="{9ACAEDA1-89D2-894C-9E3C-27A62D74B636}"/>
              </a:ext>
            </a:extLst>
          </p:cNvPr>
          <p:cNvSpPr>
            <a:spLocks noGrp="1"/>
          </p:cNvSpPr>
          <p:nvPr>
            <p:ph type="sldNum" sz="quarter" idx="11"/>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lgn="r">
              <a:defRPr>
                <a:latin typeface="Times" charset="0"/>
                <a:ea typeface="ＭＳ Ｐゴシック" charset="-128"/>
              </a:defRPr>
            </a:lvl1pPr>
          </a:lstStyle>
          <a:p>
            <a:pPr>
              <a:defRPr/>
            </a:pPr>
            <a:fld id="{40534F79-96DE-A647-861F-E64E4CC6135F}" type="slidenum">
              <a:rPr lang="en-CA" altLang="en-US"/>
              <a:pPr>
                <a:defRPr/>
              </a:pPr>
              <a:t>‹#›</a:t>
            </a:fld>
            <a:endParaRPr lang="en-CA" altLang="en-US" dirty="0"/>
          </a:p>
        </p:txBody>
      </p:sp>
    </p:spTree>
    <p:extLst>
      <p:ext uri="{BB962C8B-B14F-4D97-AF65-F5344CB8AC3E}">
        <p14:creationId xmlns:p14="http://schemas.microsoft.com/office/powerpoint/2010/main" val="1604499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a:p>
        </p:txBody>
      </p:sp>
      <p:sp>
        <p:nvSpPr>
          <p:cNvPr id="4" name="Date Placeholder 3">
            <a:extLst>
              <a:ext uri="{FF2B5EF4-FFF2-40B4-BE49-F238E27FC236}">
                <a16:creationId xmlns:a16="http://schemas.microsoft.com/office/drawing/2014/main" id="{3712AE98-9DE1-E04A-9E47-81C243956502}"/>
              </a:ext>
            </a:extLst>
          </p:cNvPr>
          <p:cNvSpPr>
            <a:spLocks noGrp="1"/>
          </p:cNvSpPr>
          <p:nvPr>
            <p:ph type="dt" sz="half" idx="10"/>
          </p:nvPr>
        </p:nvSpPr>
        <p:spPr>
          <a:xfrm>
            <a:off x="0" y="0"/>
            <a:ext cx="0" cy="0"/>
          </a:xfrm>
        </p:spPr>
        <p:txBody>
          <a:bodyPr/>
          <a:lstStyle>
            <a:lvl1pPr>
              <a:defRPr/>
            </a:lvl1pPr>
          </a:lstStyle>
          <a:p>
            <a:pPr>
              <a:defRPr/>
            </a:pPr>
            <a:fld id="{4C76BAF5-A8BE-C248-929F-9735AE5AFD3A}" type="datetimeFigureOut">
              <a:rPr lang="en-US"/>
              <a:pPr>
                <a:defRPr/>
              </a:pPr>
              <a:t>3/26/18</a:t>
            </a:fld>
            <a:endParaRPr lang="en-US"/>
          </a:p>
        </p:txBody>
      </p:sp>
      <p:sp>
        <p:nvSpPr>
          <p:cNvPr id="5" name="Footer Placeholder 4">
            <a:extLst>
              <a:ext uri="{FF2B5EF4-FFF2-40B4-BE49-F238E27FC236}">
                <a16:creationId xmlns:a16="http://schemas.microsoft.com/office/drawing/2014/main" id="{BAC1B75F-F716-9F4D-A4D1-EAC72224F0CE}"/>
              </a:ext>
            </a:extLst>
          </p:cNvPr>
          <p:cNvSpPr>
            <a:spLocks noGrp="1"/>
          </p:cNvSpPr>
          <p:nvPr>
            <p:ph type="ftr" sz="quarter" idx="11"/>
          </p:nvPr>
        </p:nvSpPr>
        <p:spPr>
          <a:xfrm>
            <a:off x="0" y="0"/>
            <a:ext cx="0" cy="0"/>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0B0DAFE-2A76-F149-A379-CC6C6D44F981}"/>
              </a:ext>
            </a:extLst>
          </p:cNvPr>
          <p:cNvSpPr>
            <a:spLocks noGrp="1"/>
          </p:cNvSpPr>
          <p:nvPr>
            <p:ph type="sldNum" sz="quarter" idx="12"/>
          </p:nvPr>
        </p:nvSpPr>
        <p:spPr>
          <a:xfrm>
            <a:off x="0" y="0"/>
            <a:ext cx="0" cy="0"/>
          </a:xfrm>
        </p:spPr>
        <p:txBody>
          <a:bodyPr/>
          <a:lstStyle>
            <a:lvl1pPr>
              <a:defRPr/>
            </a:lvl1pPr>
          </a:lstStyle>
          <a:p>
            <a:pPr>
              <a:defRPr/>
            </a:pPr>
            <a:fld id="{F782E3A3-0676-CE4D-8F96-4EDBF629224E}" type="slidenum">
              <a:rPr lang="en-US"/>
              <a:pPr>
                <a:defRPr/>
              </a:pPr>
              <a:t>‹#›</a:t>
            </a:fld>
            <a:endParaRPr lang="en-US"/>
          </a:p>
        </p:txBody>
      </p:sp>
    </p:spTree>
    <p:extLst>
      <p:ext uri="{BB962C8B-B14F-4D97-AF65-F5344CB8AC3E}">
        <p14:creationId xmlns:p14="http://schemas.microsoft.com/office/powerpoint/2010/main" val="25332097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21">
            <a:extLst>
              <a:ext uri="{FF2B5EF4-FFF2-40B4-BE49-F238E27FC236}">
                <a16:creationId xmlns:a16="http://schemas.microsoft.com/office/drawing/2014/main" id="{60B3E71B-17D2-FC45-B5A4-AFB0D49D3F82}"/>
              </a:ext>
            </a:extLst>
          </p:cNvPr>
          <p:cNvSpPr>
            <a:spLocks noGrp="1"/>
          </p:cNvSpPr>
          <p:nvPr>
            <p:ph type="title"/>
          </p:nvPr>
        </p:nvSpPr>
        <p:spPr bwMode="auto">
          <a:xfrm>
            <a:off x="466725" y="1258888"/>
            <a:ext cx="77724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2">
            <a:extLst>
              <a:ext uri="{FF2B5EF4-FFF2-40B4-BE49-F238E27FC236}">
                <a16:creationId xmlns:a16="http://schemas.microsoft.com/office/drawing/2014/main" id="{D68EE6F5-A417-F04F-92DA-D4ECCF980157}"/>
              </a:ext>
            </a:extLst>
          </p:cNvPr>
          <p:cNvSpPr>
            <a:spLocks noGrp="1"/>
          </p:cNvSpPr>
          <p:nvPr>
            <p:ph type="body" idx="1"/>
          </p:nvPr>
        </p:nvSpPr>
        <p:spPr bwMode="auto">
          <a:xfrm>
            <a:off x="466725" y="1946275"/>
            <a:ext cx="7772400" cy="399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12" descr="Power words for PP.jpg">
            <a:extLst>
              <a:ext uri="{FF2B5EF4-FFF2-40B4-BE49-F238E27FC236}">
                <a16:creationId xmlns:a16="http://schemas.microsoft.com/office/drawing/2014/main" id="{1573D792-BF66-3249-B7E8-C0CB9B71D788}"/>
              </a:ext>
            </a:extLst>
          </p:cNvPr>
          <p:cNvPicPr>
            <a:picLocks noChangeAspect="1"/>
          </p:cNvPicPr>
          <p:nvPr userDrawn="1"/>
        </p:nvPicPr>
        <p:blipFill>
          <a:blip r:embed="rId6">
            <a:extLst>
              <a:ext uri="{28A0092B-C50C-407E-A947-70E740481C1C}">
                <a14:useLocalDpi xmlns:a14="http://schemas.microsoft.com/office/drawing/2010/main" val="0"/>
              </a:ext>
            </a:extLst>
          </a:blip>
          <a:srcRect t="42940"/>
          <a:stretch>
            <a:fillRect/>
          </a:stretch>
        </p:blipFill>
        <p:spPr bwMode="auto">
          <a:xfrm>
            <a:off x="0" y="0"/>
            <a:ext cx="9144000"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a:extLst>
              <a:ext uri="{FF2B5EF4-FFF2-40B4-BE49-F238E27FC236}">
                <a16:creationId xmlns:a16="http://schemas.microsoft.com/office/drawing/2014/main" id="{AA28D65D-0CA7-014D-A1B3-316C454BECA3}"/>
              </a:ext>
            </a:extLst>
          </p:cNvPr>
          <p:cNvCxnSpPr/>
          <p:nvPr userDrawn="1"/>
        </p:nvCxnSpPr>
        <p:spPr bwMode="auto">
          <a:xfrm>
            <a:off x="0" y="6048375"/>
            <a:ext cx="9144000" cy="0"/>
          </a:xfrm>
          <a:prstGeom prst="line">
            <a:avLst/>
          </a:prstGeom>
          <a:ln>
            <a:solidFill>
              <a:srgbClr val="F1AB00"/>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1030" name="Picture 8" descr="UM_l_clr_horz.jpg">
            <a:extLst>
              <a:ext uri="{FF2B5EF4-FFF2-40B4-BE49-F238E27FC236}">
                <a16:creationId xmlns:a16="http://schemas.microsoft.com/office/drawing/2014/main" id="{58635F34-15D2-2E4B-9EC2-5B46D1B0B7F9}"/>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994525" y="6192838"/>
            <a:ext cx="1873250"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Lst>
  <p:txStyles>
    <p:titleStyle>
      <a:lvl1pPr algn="l" rtl="0" eaLnBrk="0" fontAlgn="base" hangingPunct="0">
        <a:spcBef>
          <a:spcPct val="0"/>
        </a:spcBef>
        <a:spcAft>
          <a:spcPct val="0"/>
        </a:spcAft>
        <a:defRPr sz="2400" b="1">
          <a:solidFill>
            <a:srgbClr val="51260B"/>
          </a:solidFill>
          <a:latin typeface="+mj-lt"/>
          <a:ea typeface="ＭＳ Ｐゴシック" charset="0"/>
          <a:cs typeface="ＭＳ Ｐゴシック" charset="0"/>
        </a:defRPr>
      </a:lvl1pPr>
      <a:lvl2pPr algn="l" rtl="0" eaLnBrk="0" fontAlgn="base" hangingPunct="0">
        <a:spcBef>
          <a:spcPct val="0"/>
        </a:spcBef>
        <a:spcAft>
          <a:spcPct val="0"/>
        </a:spcAft>
        <a:defRPr sz="2400" b="1">
          <a:solidFill>
            <a:srgbClr val="51260B"/>
          </a:solidFill>
          <a:latin typeface="Myriad Web Pro" pitchFamily="34" charset="0"/>
          <a:ea typeface="ＭＳ Ｐゴシック" charset="0"/>
          <a:cs typeface="ＭＳ Ｐゴシック" charset="0"/>
        </a:defRPr>
      </a:lvl2pPr>
      <a:lvl3pPr algn="l" rtl="0" eaLnBrk="0" fontAlgn="base" hangingPunct="0">
        <a:spcBef>
          <a:spcPct val="0"/>
        </a:spcBef>
        <a:spcAft>
          <a:spcPct val="0"/>
        </a:spcAft>
        <a:defRPr sz="2400" b="1">
          <a:solidFill>
            <a:srgbClr val="51260B"/>
          </a:solidFill>
          <a:latin typeface="Myriad Web Pro" pitchFamily="34" charset="0"/>
          <a:ea typeface="ＭＳ Ｐゴシック" charset="0"/>
          <a:cs typeface="ＭＳ Ｐゴシック" charset="0"/>
        </a:defRPr>
      </a:lvl3pPr>
      <a:lvl4pPr algn="l" rtl="0" eaLnBrk="0" fontAlgn="base" hangingPunct="0">
        <a:spcBef>
          <a:spcPct val="0"/>
        </a:spcBef>
        <a:spcAft>
          <a:spcPct val="0"/>
        </a:spcAft>
        <a:defRPr sz="2400" b="1">
          <a:solidFill>
            <a:srgbClr val="51260B"/>
          </a:solidFill>
          <a:latin typeface="Myriad Web Pro" pitchFamily="34" charset="0"/>
          <a:ea typeface="ＭＳ Ｐゴシック" charset="0"/>
          <a:cs typeface="ＭＳ Ｐゴシック" charset="0"/>
        </a:defRPr>
      </a:lvl4pPr>
      <a:lvl5pPr algn="l" rtl="0" eaLnBrk="0" fontAlgn="base" hangingPunct="0">
        <a:spcBef>
          <a:spcPct val="0"/>
        </a:spcBef>
        <a:spcAft>
          <a:spcPct val="0"/>
        </a:spcAft>
        <a:defRPr sz="2400" b="1">
          <a:solidFill>
            <a:srgbClr val="51260B"/>
          </a:solidFill>
          <a:latin typeface="Myriad Web Pro" pitchFamily="34" charset="0"/>
          <a:ea typeface="ＭＳ Ｐゴシック" charset="0"/>
          <a:cs typeface="ＭＳ Ｐゴシック" charset="0"/>
        </a:defRPr>
      </a:lvl5pPr>
      <a:lvl6pPr marL="457200" algn="ctr" rtl="0" fontAlgn="base">
        <a:spcBef>
          <a:spcPct val="0"/>
        </a:spcBef>
        <a:spcAft>
          <a:spcPct val="0"/>
        </a:spcAft>
        <a:defRPr sz="2400">
          <a:solidFill>
            <a:schemeClr val="tx2"/>
          </a:solidFill>
          <a:latin typeface="Myriad Web Pro" pitchFamily="34" charset="0"/>
        </a:defRPr>
      </a:lvl6pPr>
      <a:lvl7pPr marL="914400" algn="ctr" rtl="0" fontAlgn="base">
        <a:spcBef>
          <a:spcPct val="0"/>
        </a:spcBef>
        <a:spcAft>
          <a:spcPct val="0"/>
        </a:spcAft>
        <a:defRPr sz="2400">
          <a:solidFill>
            <a:schemeClr val="tx2"/>
          </a:solidFill>
          <a:latin typeface="Myriad Web Pro" pitchFamily="34" charset="0"/>
        </a:defRPr>
      </a:lvl7pPr>
      <a:lvl8pPr marL="1371600" algn="ctr" rtl="0" fontAlgn="base">
        <a:spcBef>
          <a:spcPct val="0"/>
        </a:spcBef>
        <a:spcAft>
          <a:spcPct val="0"/>
        </a:spcAft>
        <a:defRPr sz="2400">
          <a:solidFill>
            <a:schemeClr val="tx2"/>
          </a:solidFill>
          <a:latin typeface="Myriad Web Pro" pitchFamily="34" charset="0"/>
        </a:defRPr>
      </a:lvl8pPr>
      <a:lvl9pPr marL="1828800" algn="ctr" rtl="0" fontAlgn="base">
        <a:spcBef>
          <a:spcPct val="0"/>
        </a:spcBef>
        <a:spcAft>
          <a:spcPct val="0"/>
        </a:spcAft>
        <a:defRPr sz="2400">
          <a:solidFill>
            <a:schemeClr val="tx2"/>
          </a:solidFill>
          <a:latin typeface="Myriad Web Pro"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j-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j-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j-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j-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j-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hyperlink" Target="mailto:dwhitney@deerlodge.mb.ca"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0.emf"/><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8" descr="Opening slide.jpg">
            <a:extLst>
              <a:ext uri="{FF2B5EF4-FFF2-40B4-BE49-F238E27FC236}">
                <a16:creationId xmlns:a16="http://schemas.microsoft.com/office/drawing/2014/main" id="{2C2944CF-AA21-834D-851D-53FCA3CA9F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9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TextBox 10">
            <a:extLst>
              <a:ext uri="{FF2B5EF4-FFF2-40B4-BE49-F238E27FC236}">
                <a16:creationId xmlns:a16="http://schemas.microsoft.com/office/drawing/2014/main" id="{4FC51C1C-3B98-6C4F-85B0-9CD07B62A1D2}"/>
              </a:ext>
            </a:extLst>
          </p:cNvPr>
          <p:cNvSpPr txBox="1">
            <a:spLocks noChangeArrowheads="1"/>
          </p:cNvSpPr>
          <p:nvPr/>
        </p:nvSpPr>
        <p:spPr bwMode="auto">
          <a:xfrm>
            <a:off x="415925" y="1358900"/>
            <a:ext cx="82296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Myriad Web Pro" pitchFamily="34" charset="0"/>
                <a:ea typeface="ＭＳ Ｐゴシック" panose="020B0600070205080204" pitchFamily="34" charset="-128"/>
              </a:defRPr>
            </a:lvl1pPr>
            <a:lvl2pPr marL="742950" indent="-285750">
              <a:spcBef>
                <a:spcPct val="20000"/>
              </a:spcBef>
              <a:buChar char="–"/>
              <a:defRPr sz="2800">
                <a:solidFill>
                  <a:schemeClr val="tx1"/>
                </a:solidFill>
                <a:latin typeface="Myriad Web Pro" pitchFamily="34" charset="0"/>
                <a:ea typeface="ＭＳ Ｐゴシック" panose="020B0600070205080204" pitchFamily="34" charset="-128"/>
              </a:defRPr>
            </a:lvl2pPr>
            <a:lvl3pPr marL="1143000" indent="-228600">
              <a:spcBef>
                <a:spcPct val="20000"/>
              </a:spcBef>
              <a:buChar char="•"/>
              <a:defRPr sz="2400">
                <a:solidFill>
                  <a:schemeClr val="tx1"/>
                </a:solidFill>
                <a:latin typeface="Myriad Web Pro" pitchFamily="34" charset="0"/>
                <a:ea typeface="ＭＳ Ｐゴシック" panose="020B0600070205080204" pitchFamily="34" charset="-128"/>
              </a:defRPr>
            </a:lvl3pPr>
            <a:lvl4pPr marL="1600200" indent="-228600">
              <a:spcBef>
                <a:spcPct val="20000"/>
              </a:spcBef>
              <a:buChar char="–"/>
              <a:defRPr sz="2000">
                <a:solidFill>
                  <a:schemeClr val="tx1"/>
                </a:solidFill>
                <a:latin typeface="Myriad Web Pro" pitchFamily="34" charset="0"/>
                <a:ea typeface="ＭＳ Ｐゴシック" panose="020B0600070205080204" pitchFamily="34" charset="-128"/>
              </a:defRPr>
            </a:lvl4pPr>
            <a:lvl5pPr marL="2057400" indent="-228600">
              <a:spcBef>
                <a:spcPct val="20000"/>
              </a:spcBef>
              <a:buChar char="»"/>
              <a:defRPr sz="2000">
                <a:solidFill>
                  <a:schemeClr val="tx1"/>
                </a:solidFill>
                <a:latin typeface="Myriad Web Pro"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9pPr>
          </a:lstStyle>
          <a:p>
            <a:pPr algn="ctr" eaLnBrk="1" hangingPunct="1">
              <a:spcBef>
                <a:spcPct val="0"/>
              </a:spcBef>
              <a:buFontTx/>
              <a:buNone/>
            </a:pPr>
            <a:r>
              <a:rPr lang="en-GB" altLang="en-US" sz="2800" b="1">
                <a:solidFill>
                  <a:srgbClr val="FFC000"/>
                </a:solidFill>
                <a:latin typeface="Times New Roman" panose="02020603050405020304" pitchFamily="18" charset="0"/>
              </a:rPr>
              <a:t>Implementation, Dissemination, &amp; Evaluation </a:t>
            </a:r>
            <a:br>
              <a:rPr lang="en-GB" altLang="en-US" sz="2800" b="1">
                <a:solidFill>
                  <a:srgbClr val="FFC000"/>
                </a:solidFill>
                <a:latin typeface="Times New Roman" panose="02020603050405020304" pitchFamily="18" charset="0"/>
              </a:rPr>
            </a:br>
            <a:r>
              <a:rPr lang="en-GB" altLang="en-US" sz="2800" b="1">
                <a:solidFill>
                  <a:srgbClr val="FFC000"/>
                </a:solidFill>
                <a:latin typeface="Times New Roman" panose="02020603050405020304" pitchFamily="18" charset="0"/>
              </a:rPr>
              <a:t>of Cognitive Behaviour Therapy </a:t>
            </a:r>
            <a:br>
              <a:rPr lang="en-GB" altLang="en-US" sz="2800" b="1">
                <a:solidFill>
                  <a:srgbClr val="FFC000"/>
                </a:solidFill>
                <a:latin typeface="Times New Roman" panose="02020603050405020304" pitchFamily="18" charset="0"/>
              </a:rPr>
            </a:br>
            <a:r>
              <a:rPr lang="en-GB" altLang="en-US" sz="2800" b="1">
                <a:solidFill>
                  <a:srgbClr val="FFC000"/>
                </a:solidFill>
                <a:latin typeface="Times New Roman" panose="02020603050405020304" pitchFamily="18" charset="0"/>
              </a:rPr>
              <a:t>with Mindfulness (CBTm) Classes for </a:t>
            </a:r>
            <a:br>
              <a:rPr lang="en-GB" altLang="en-US" sz="2800">
                <a:solidFill>
                  <a:srgbClr val="FFC000"/>
                </a:solidFill>
                <a:latin typeface="Times New Roman" panose="02020603050405020304" pitchFamily="18" charset="0"/>
              </a:rPr>
            </a:br>
            <a:r>
              <a:rPr lang="en-GB" altLang="en-US" sz="2800" b="1">
                <a:solidFill>
                  <a:srgbClr val="FFC000"/>
                </a:solidFill>
                <a:latin typeface="Times New Roman" panose="02020603050405020304" pitchFamily="18" charset="0"/>
              </a:rPr>
              <a:t>Mood and Anxiety Disorders</a:t>
            </a:r>
          </a:p>
          <a:p>
            <a:pPr algn="ctr" eaLnBrk="1" hangingPunct="1">
              <a:spcBef>
                <a:spcPct val="0"/>
              </a:spcBef>
              <a:buFontTx/>
              <a:buNone/>
            </a:pPr>
            <a:endParaRPr lang="en-GB" altLang="en-US" sz="2800" b="1">
              <a:solidFill>
                <a:srgbClr val="FFC000"/>
              </a:solidFill>
              <a:latin typeface="Times New Roman" panose="02020603050405020304" pitchFamily="18" charset="0"/>
            </a:endParaRPr>
          </a:p>
          <a:p>
            <a:pPr algn="ctr" eaLnBrk="1" hangingPunct="1">
              <a:spcBef>
                <a:spcPct val="0"/>
              </a:spcBef>
              <a:buFontTx/>
              <a:buNone/>
            </a:pPr>
            <a:r>
              <a:rPr lang="en-GB" altLang="en-US" sz="2800" b="1">
                <a:solidFill>
                  <a:srgbClr val="FFC000"/>
                </a:solidFill>
                <a:latin typeface="Times New Roman" panose="02020603050405020304" pitchFamily="18" charset="0"/>
              </a:rPr>
              <a:t>Jitender Sareen MD</a:t>
            </a:r>
          </a:p>
          <a:p>
            <a:pPr algn="ctr" eaLnBrk="1" hangingPunct="1">
              <a:spcBef>
                <a:spcPct val="0"/>
              </a:spcBef>
              <a:buFontTx/>
              <a:buNone/>
            </a:pPr>
            <a:r>
              <a:rPr lang="en-GB" altLang="en-US" sz="2800" b="1">
                <a:solidFill>
                  <a:srgbClr val="FFC000"/>
                </a:solidFill>
                <a:latin typeface="Times New Roman" panose="02020603050405020304" pitchFamily="18" charset="0"/>
              </a:rPr>
              <a:t>Tanya Sala MD</a:t>
            </a:r>
          </a:p>
          <a:p>
            <a:pPr algn="ctr" eaLnBrk="1" hangingPunct="1">
              <a:spcBef>
                <a:spcPct val="0"/>
              </a:spcBef>
              <a:buFontTx/>
              <a:buNone/>
            </a:pPr>
            <a:r>
              <a:rPr lang="en-GB" altLang="en-US" sz="2800" b="1">
                <a:solidFill>
                  <a:srgbClr val="FFC000"/>
                </a:solidFill>
                <a:latin typeface="Times New Roman" panose="02020603050405020304" pitchFamily="18" charset="0"/>
              </a:rPr>
              <a:t>Tara Brousseau Snider</a:t>
            </a:r>
            <a:endParaRPr lang="en-US" altLang="en-US" sz="2800">
              <a:solidFill>
                <a:srgbClr val="FFC000"/>
              </a:solidFill>
              <a:latin typeface="Times New Roman" panose="02020603050405020304" pitchFamily="18" charset="0"/>
            </a:endParaRPr>
          </a:p>
          <a:p>
            <a:pPr algn="ctr" eaLnBrk="1" hangingPunct="1">
              <a:spcBef>
                <a:spcPct val="0"/>
              </a:spcBef>
              <a:buFontTx/>
              <a:buNone/>
            </a:pPr>
            <a:endParaRPr lang="en-US" altLang="en-US" sz="2800">
              <a:solidFill>
                <a:srgbClr val="FFC000"/>
              </a:solidFill>
              <a:latin typeface="Minion Pro" pitchFamily="18" charset="0"/>
            </a:endParaRPr>
          </a:p>
        </p:txBody>
      </p:sp>
      <p:pic>
        <p:nvPicPr>
          <p:cNvPr id="5123" name="Picture 1">
            <a:extLst>
              <a:ext uri="{FF2B5EF4-FFF2-40B4-BE49-F238E27FC236}">
                <a16:creationId xmlns:a16="http://schemas.microsoft.com/office/drawing/2014/main" id="{93C6603D-A976-4A41-954E-60CDC018A8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5925" y="5532438"/>
            <a:ext cx="2401888"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CB3D503D-3CAC-1548-8082-0599EFA4CB04}"/>
              </a:ext>
            </a:extLst>
          </p:cNvPr>
          <p:cNvSpPr>
            <a:spLocks noGrp="1"/>
          </p:cNvSpPr>
          <p:nvPr>
            <p:ph type="title"/>
          </p:nvPr>
        </p:nvSpPr>
        <p:spPr/>
        <p:txBody>
          <a:bodyPr/>
          <a:lstStyle/>
          <a:p>
            <a:r>
              <a:rPr lang="en-US" altLang="en-US">
                <a:ea typeface="ＭＳ Ｐゴシック" panose="020B0600070205080204" pitchFamily="34" charset="-128"/>
              </a:rPr>
              <a:t>Improving Access to Psychological Therapies - UK</a:t>
            </a:r>
          </a:p>
        </p:txBody>
      </p:sp>
      <p:sp>
        <p:nvSpPr>
          <p:cNvPr id="15362" name="Content Placeholder 2">
            <a:extLst>
              <a:ext uri="{FF2B5EF4-FFF2-40B4-BE49-F238E27FC236}">
                <a16:creationId xmlns:a16="http://schemas.microsoft.com/office/drawing/2014/main" id="{7C73BB07-1089-C541-81A4-03089F9C18F1}"/>
              </a:ext>
            </a:extLst>
          </p:cNvPr>
          <p:cNvSpPr>
            <a:spLocks noGrp="1"/>
          </p:cNvSpPr>
          <p:nvPr>
            <p:ph idx="1"/>
          </p:nvPr>
        </p:nvSpPr>
        <p:spPr>
          <a:xfrm>
            <a:off x="457200" y="2609850"/>
            <a:ext cx="8229600" cy="3338513"/>
          </a:xfrm>
        </p:spPr>
        <p:txBody>
          <a:bodyPr/>
          <a:lstStyle/>
          <a:p>
            <a:pPr>
              <a:lnSpc>
                <a:spcPct val="80000"/>
              </a:lnSpc>
            </a:pPr>
            <a:r>
              <a:rPr lang="en-US" altLang="en-US">
                <a:ea typeface="ＭＳ Ｐゴシック" panose="020B0600070205080204" pitchFamily="34" charset="-128"/>
              </a:rPr>
              <a:t>957,000 annually are assessed by IAPT</a:t>
            </a:r>
          </a:p>
          <a:p>
            <a:pPr>
              <a:lnSpc>
                <a:spcPct val="80000"/>
              </a:lnSpc>
            </a:pPr>
            <a:r>
              <a:rPr lang="en-US" altLang="en-US">
                <a:ea typeface="ＭＳ Ｐゴシック" panose="020B0600070205080204" pitchFamily="34" charset="-128"/>
              </a:rPr>
              <a:t>537,000 people annually receive 2 or more sessions of therapy</a:t>
            </a:r>
          </a:p>
          <a:p>
            <a:pPr>
              <a:lnSpc>
                <a:spcPct val="80000"/>
              </a:lnSpc>
            </a:pPr>
            <a:r>
              <a:rPr lang="en-US" altLang="en-US">
                <a:ea typeface="ＭＳ Ｐゴシック" panose="020B0600070205080204" pitchFamily="34" charset="-128"/>
              </a:rPr>
              <a:t>Stepped care model</a:t>
            </a:r>
          </a:p>
          <a:p>
            <a:pPr>
              <a:lnSpc>
                <a:spcPct val="80000"/>
              </a:lnSpc>
            </a:pPr>
            <a:r>
              <a:rPr lang="en-US" altLang="en-US">
                <a:ea typeface="ＭＳ Ｐゴシック" panose="020B0600070205080204" pitchFamily="34" charset="-128"/>
              </a:rPr>
              <a:t>Anxiety Disorders- CBT</a:t>
            </a:r>
          </a:p>
          <a:p>
            <a:pPr>
              <a:lnSpc>
                <a:spcPct val="80000"/>
              </a:lnSpc>
            </a:pPr>
            <a:r>
              <a:rPr lang="en-US" altLang="en-US">
                <a:ea typeface="ＭＳ Ｐゴシック" panose="020B0600070205080204" pitchFamily="34" charset="-128"/>
              </a:rPr>
              <a:t>Depression – CBT, interpersonal, or couples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E14779FD-D49C-154A-92C0-64CCE6F4DB1B}"/>
              </a:ext>
            </a:extLst>
          </p:cNvPr>
          <p:cNvSpPr>
            <a:spLocks noGrp="1"/>
          </p:cNvSpPr>
          <p:nvPr>
            <p:ph type="title"/>
          </p:nvPr>
        </p:nvSpPr>
        <p:spPr/>
        <p:txBody>
          <a:bodyPr/>
          <a:lstStyle/>
          <a:p>
            <a:r>
              <a:rPr lang="en-US" altLang="en-US">
                <a:ea typeface="ＭＳ Ｐゴシック" panose="020B0600070205080204" pitchFamily="34" charset="-128"/>
              </a:rPr>
              <a:t>Outcomes – Improving Access to Psychological Therapy</a:t>
            </a:r>
          </a:p>
        </p:txBody>
      </p:sp>
      <p:sp>
        <p:nvSpPr>
          <p:cNvPr id="16386" name="Content Placeholder 2">
            <a:extLst>
              <a:ext uri="{FF2B5EF4-FFF2-40B4-BE49-F238E27FC236}">
                <a16:creationId xmlns:a16="http://schemas.microsoft.com/office/drawing/2014/main" id="{BE006789-3040-9B46-8F55-DA1BB25D78E6}"/>
              </a:ext>
            </a:extLst>
          </p:cNvPr>
          <p:cNvSpPr>
            <a:spLocks noGrp="1"/>
          </p:cNvSpPr>
          <p:nvPr>
            <p:ph idx="1"/>
          </p:nvPr>
        </p:nvSpPr>
        <p:spPr>
          <a:xfrm>
            <a:off x="457200" y="2609850"/>
            <a:ext cx="8229600" cy="3338513"/>
          </a:xfrm>
        </p:spPr>
        <p:txBody>
          <a:bodyPr/>
          <a:lstStyle/>
          <a:p>
            <a:r>
              <a:rPr lang="en-US" altLang="en-US">
                <a:ea typeface="ＭＳ Ｐゴシック" panose="020B0600070205080204" pitchFamily="34" charset="-128"/>
              </a:rPr>
              <a:t>Patient Health Questionnaire-9</a:t>
            </a:r>
          </a:p>
          <a:p>
            <a:r>
              <a:rPr lang="en-US" altLang="en-US">
                <a:ea typeface="ＭＳ Ｐゴシック" panose="020B0600070205080204" pitchFamily="34" charset="-128"/>
              </a:rPr>
              <a:t>Generalized Anxiety Disorder-7</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Content Placeholder 2">
            <a:extLst>
              <a:ext uri="{FF2B5EF4-FFF2-40B4-BE49-F238E27FC236}">
                <a16:creationId xmlns:a16="http://schemas.microsoft.com/office/drawing/2014/main" id="{E0817BC2-D217-C145-9308-AC568BB173D7}"/>
              </a:ext>
            </a:extLst>
          </p:cNvPr>
          <p:cNvSpPr>
            <a:spLocks noGrp="1"/>
          </p:cNvSpPr>
          <p:nvPr>
            <p:ph idx="1"/>
          </p:nvPr>
        </p:nvSpPr>
        <p:spPr>
          <a:xfrm>
            <a:off x="457200" y="2609850"/>
            <a:ext cx="8229600" cy="3338513"/>
          </a:xfrm>
        </p:spPr>
        <p:txBody>
          <a:bodyPr/>
          <a:lstStyle/>
          <a:p>
            <a:r>
              <a:rPr lang="en-US" altLang="en-US">
                <a:ea typeface="ＭＳ Ｐゴシック" panose="020B0600070205080204" pitchFamily="34" charset="-128"/>
              </a:rPr>
              <a:t>Clark et. Lancet 2018</a:t>
            </a:r>
          </a:p>
          <a:p>
            <a:r>
              <a:rPr lang="en-US" altLang="en-US">
                <a:ea typeface="ＭＳ Ｐゴシック" panose="020B0600070205080204" pitchFamily="34" charset="-128"/>
              </a:rPr>
              <a:t>2014-2016</a:t>
            </a:r>
          </a:p>
          <a:p>
            <a:endParaRPr lang="en-US" altLang="en-US">
              <a:ea typeface="ＭＳ Ｐゴシック" panose="020B0600070205080204" pitchFamily="34" charset="-128"/>
            </a:endParaRPr>
          </a:p>
        </p:txBody>
      </p:sp>
      <p:pic>
        <p:nvPicPr>
          <p:cNvPr id="17410" name="Picture 4">
            <a:extLst>
              <a:ext uri="{FF2B5EF4-FFF2-40B4-BE49-F238E27FC236}">
                <a16:creationId xmlns:a16="http://schemas.microsoft.com/office/drawing/2014/main" id="{A2936E83-C094-2743-AA77-3C6F864D70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62013"/>
            <a:ext cx="8601075" cy="17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5">
            <a:extLst>
              <a:ext uri="{FF2B5EF4-FFF2-40B4-BE49-F238E27FC236}">
                <a16:creationId xmlns:a16="http://schemas.microsoft.com/office/drawing/2014/main" id="{B81A0384-E97C-CE42-8B08-C9FBB4E7D7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16138"/>
            <a:ext cx="7569200"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6">
            <a:extLst>
              <a:ext uri="{FF2B5EF4-FFF2-40B4-BE49-F238E27FC236}">
                <a16:creationId xmlns:a16="http://schemas.microsoft.com/office/drawing/2014/main" id="{64C402D0-A670-DB4C-8A41-A4B8C67D602A}"/>
              </a:ext>
            </a:extLst>
          </p:cNvPr>
          <p:cNvSpPr txBox="1">
            <a:spLocks noChangeArrowheads="1"/>
          </p:cNvSpPr>
          <p:nvPr/>
        </p:nvSpPr>
        <p:spPr bwMode="auto">
          <a:xfrm>
            <a:off x="457200" y="6091238"/>
            <a:ext cx="2473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Myriad Web Pro" pitchFamily="34" charset="0"/>
                <a:ea typeface="ＭＳ Ｐゴシック" panose="020B0600070205080204" pitchFamily="34" charset="-128"/>
              </a:defRPr>
            </a:lvl1pPr>
            <a:lvl2pPr marL="742950" indent="-285750">
              <a:spcBef>
                <a:spcPct val="20000"/>
              </a:spcBef>
              <a:buChar char="–"/>
              <a:defRPr sz="2800">
                <a:solidFill>
                  <a:schemeClr val="tx1"/>
                </a:solidFill>
                <a:latin typeface="Myriad Web Pro" pitchFamily="34" charset="0"/>
                <a:ea typeface="ＭＳ Ｐゴシック" panose="020B0600070205080204" pitchFamily="34" charset="-128"/>
              </a:defRPr>
            </a:lvl2pPr>
            <a:lvl3pPr marL="1143000" indent="-228600">
              <a:spcBef>
                <a:spcPct val="20000"/>
              </a:spcBef>
              <a:buChar char="•"/>
              <a:defRPr sz="2400">
                <a:solidFill>
                  <a:schemeClr val="tx1"/>
                </a:solidFill>
                <a:latin typeface="Myriad Web Pro" pitchFamily="34" charset="0"/>
                <a:ea typeface="ＭＳ Ｐゴシック" panose="020B0600070205080204" pitchFamily="34" charset="-128"/>
              </a:defRPr>
            </a:lvl3pPr>
            <a:lvl4pPr marL="1600200" indent="-228600">
              <a:spcBef>
                <a:spcPct val="20000"/>
              </a:spcBef>
              <a:buChar char="–"/>
              <a:defRPr sz="2000">
                <a:solidFill>
                  <a:schemeClr val="tx1"/>
                </a:solidFill>
                <a:latin typeface="Myriad Web Pro" pitchFamily="34" charset="0"/>
                <a:ea typeface="ＭＳ Ｐゴシック" panose="020B0600070205080204" pitchFamily="34" charset="-128"/>
              </a:defRPr>
            </a:lvl4pPr>
            <a:lvl5pPr marL="2057400" indent="-228600">
              <a:spcBef>
                <a:spcPct val="20000"/>
              </a:spcBef>
              <a:buChar char="»"/>
              <a:defRPr sz="2000">
                <a:solidFill>
                  <a:schemeClr val="tx1"/>
                </a:solidFill>
                <a:latin typeface="Myriad Web Pro"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9pPr>
          </a:lstStyle>
          <a:p>
            <a:pPr>
              <a:spcBef>
                <a:spcPct val="0"/>
              </a:spcBef>
              <a:buFontTx/>
              <a:buNone/>
            </a:pPr>
            <a:r>
              <a:rPr lang="en-US" altLang="en-US" sz="2400">
                <a:latin typeface="Times" pitchFamily="2" charset="0"/>
              </a:rPr>
              <a:t>Clark Lancet 2018</a:t>
            </a:r>
          </a:p>
        </p:txBody>
      </p:sp>
      <p:sp>
        <p:nvSpPr>
          <p:cNvPr id="17413" name="Oval 1">
            <a:extLst>
              <a:ext uri="{FF2B5EF4-FFF2-40B4-BE49-F238E27FC236}">
                <a16:creationId xmlns:a16="http://schemas.microsoft.com/office/drawing/2014/main" id="{B707CE03-FC06-CB45-B6A3-1BE4D98455C8}"/>
              </a:ext>
            </a:extLst>
          </p:cNvPr>
          <p:cNvSpPr>
            <a:spLocks noChangeArrowheads="1"/>
          </p:cNvSpPr>
          <p:nvPr/>
        </p:nvSpPr>
        <p:spPr bwMode="auto">
          <a:xfrm>
            <a:off x="4686300" y="4651375"/>
            <a:ext cx="3429000" cy="315913"/>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Myriad Web Pro" pitchFamily="34" charset="0"/>
                <a:ea typeface="ＭＳ Ｐゴシック" panose="020B0600070205080204" pitchFamily="34" charset="-128"/>
              </a:defRPr>
            </a:lvl1pPr>
            <a:lvl2pPr marL="742950" indent="-285750">
              <a:spcBef>
                <a:spcPct val="20000"/>
              </a:spcBef>
              <a:buChar char="–"/>
              <a:defRPr sz="2800">
                <a:solidFill>
                  <a:schemeClr val="tx1"/>
                </a:solidFill>
                <a:latin typeface="Myriad Web Pro" pitchFamily="34" charset="0"/>
                <a:ea typeface="ＭＳ Ｐゴシック" panose="020B0600070205080204" pitchFamily="34" charset="-128"/>
              </a:defRPr>
            </a:lvl2pPr>
            <a:lvl3pPr marL="1143000" indent="-228600">
              <a:spcBef>
                <a:spcPct val="20000"/>
              </a:spcBef>
              <a:buChar char="•"/>
              <a:defRPr sz="2400">
                <a:solidFill>
                  <a:schemeClr val="tx1"/>
                </a:solidFill>
                <a:latin typeface="Myriad Web Pro" pitchFamily="34" charset="0"/>
                <a:ea typeface="ＭＳ Ｐゴシック" panose="020B0600070205080204" pitchFamily="34" charset="-128"/>
              </a:defRPr>
            </a:lvl3pPr>
            <a:lvl4pPr marL="1600200" indent="-228600">
              <a:spcBef>
                <a:spcPct val="20000"/>
              </a:spcBef>
              <a:buChar char="–"/>
              <a:defRPr sz="2000">
                <a:solidFill>
                  <a:schemeClr val="tx1"/>
                </a:solidFill>
                <a:latin typeface="Myriad Web Pro" pitchFamily="34" charset="0"/>
                <a:ea typeface="ＭＳ Ｐゴシック" panose="020B0600070205080204" pitchFamily="34" charset="-128"/>
              </a:defRPr>
            </a:lvl4pPr>
            <a:lvl5pPr marL="2057400" indent="-228600">
              <a:spcBef>
                <a:spcPct val="20000"/>
              </a:spcBef>
              <a:buChar char="»"/>
              <a:defRPr sz="2000">
                <a:solidFill>
                  <a:schemeClr val="tx1"/>
                </a:solidFill>
                <a:latin typeface="Myriad Web Pro"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9pPr>
          </a:lstStyle>
          <a:p>
            <a:pPr algn="r">
              <a:spcBef>
                <a:spcPct val="0"/>
              </a:spcBef>
              <a:buFontTx/>
              <a:buNone/>
            </a:pPr>
            <a:endParaRPr lang="en-US" altLang="en-US" sz="2400">
              <a:latin typeface="Times" pitchFamily="2" charset="0"/>
            </a:endParaRPr>
          </a:p>
        </p:txBody>
      </p:sp>
      <p:sp>
        <p:nvSpPr>
          <p:cNvPr id="17414" name="TextBox 1">
            <a:extLst>
              <a:ext uri="{FF2B5EF4-FFF2-40B4-BE49-F238E27FC236}">
                <a16:creationId xmlns:a16="http://schemas.microsoft.com/office/drawing/2014/main" id="{C21F922D-94F6-C14B-A6DD-799D28543093}"/>
              </a:ext>
            </a:extLst>
          </p:cNvPr>
          <p:cNvSpPr txBox="1">
            <a:spLocks noChangeArrowheads="1"/>
          </p:cNvSpPr>
          <p:nvPr/>
        </p:nvSpPr>
        <p:spPr bwMode="auto">
          <a:xfrm>
            <a:off x="3235325" y="6080125"/>
            <a:ext cx="40068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Myriad Web Pro" pitchFamily="34" charset="0"/>
                <a:ea typeface="ＭＳ Ｐゴシック" panose="020B0600070205080204" pitchFamily="34" charset="-128"/>
              </a:defRPr>
            </a:lvl1pPr>
            <a:lvl2pPr marL="742950" indent="-285750">
              <a:spcBef>
                <a:spcPct val="20000"/>
              </a:spcBef>
              <a:buChar char="–"/>
              <a:defRPr sz="2800">
                <a:solidFill>
                  <a:schemeClr val="tx1"/>
                </a:solidFill>
                <a:latin typeface="Myriad Web Pro" pitchFamily="34" charset="0"/>
                <a:ea typeface="ＭＳ Ｐゴシック" panose="020B0600070205080204" pitchFamily="34" charset="-128"/>
              </a:defRPr>
            </a:lvl2pPr>
            <a:lvl3pPr marL="1143000" indent="-228600">
              <a:spcBef>
                <a:spcPct val="20000"/>
              </a:spcBef>
              <a:buChar char="•"/>
              <a:defRPr sz="2400">
                <a:solidFill>
                  <a:schemeClr val="tx1"/>
                </a:solidFill>
                <a:latin typeface="Myriad Web Pro" pitchFamily="34" charset="0"/>
                <a:ea typeface="ＭＳ Ｐゴシック" panose="020B0600070205080204" pitchFamily="34" charset="-128"/>
              </a:defRPr>
            </a:lvl3pPr>
            <a:lvl4pPr marL="1600200" indent="-228600">
              <a:spcBef>
                <a:spcPct val="20000"/>
              </a:spcBef>
              <a:buChar char="–"/>
              <a:defRPr sz="2000">
                <a:solidFill>
                  <a:schemeClr val="tx1"/>
                </a:solidFill>
                <a:latin typeface="Myriad Web Pro" pitchFamily="34" charset="0"/>
                <a:ea typeface="ＭＳ Ｐゴシック" panose="020B0600070205080204" pitchFamily="34" charset="-128"/>
              </a:defRPr>
            </a:lvl4pPr>
            <a:lvl5pPr marL="2057400" indent="-228600">
              <a:spcBef>
                <a:spcPct val="20000"/>
              </a:spcBef>
              <a:buChar char="»"/>
              <a:defRPr sz="2000">
                <a:solidFill>
                  <a:schemeClr val="tx1"/>
                </a:solidFill>
                <a:latin typeface="Myriad Web Pro"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9pPr>
          </a:lstStyle>
          <a:p>
            <a:pPr>
              <a:spcBef>
                <a:spcPct val="0"/>
              </a:spcBef>
              <a:buFontTx/>
              <a:buNone/>
            </a:pPr>
            <a:r>
              <a:rPr lang="en-US" altLang="en-US" sz="2000">
                <a:latin typeface="Times" pitchFamily="2" charset="0"/>
              </a:rPr>
              <a:t>Clinical commissioning Group (CCG)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Content Placeholder 3">
            <a:extLst>
              <a:ext uri="{FF2B5EF4-FFF2-40B4-BE49-F238E27FC236}">
                <a16:creationId xmlns:a16="http://schemas.microsoft.com/office/drawing/2014/main" id="{C5519683-EECB-8C4F-AD18-004CBB0C416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839"/>
          <a:stretch>
            <a:fillRect/>
          </a:stretch>
        </p:blipFill>
        <p:spPr>
          <a:xfrm>
            <a:off x="865188" y="1171575"/>
            <a:ext cx="7413625" cy="4649788"/>
          </a:xfrm>
        </p:spPr>
      </p:pic>
      <p:sp>
        <p:nvSpPr>
          <p:cNvPr id="18434" name="TextBox 4">
            <a:extLst>
              <a:ext uri="{FF2B5EF4-FFF2-40B4-BE49-F238E27FC236}">
                <a16:creationId xmlns:a16="http://schemas.microsoft.com/office/drawing/2014/main" id="{0B3AB979-7BB9-9F40-8B4D-45C2C8AF3E8D}"/>
              </a:ext>
            </a:extLst>
          </p:cNvPr>
          <p:cNvSpPr txBox="1">
            <a:spLocks noChangeArrowheads="1"/>
          </p:cNvSpPr>
          <p:nvPr/>
        </p:nvSpPr>
        <p:spPr bwMode="auto">
          <a:xfrm>
            <a:off x="865188" y="6083300"/>
            <a:ext cx="2473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Myriad Web Pro" pitchFamily="34" charset="0"/>
                <a:ea typeface="ＭＳ Ｐゴシック" panose="020B0600070205080204" pitchFamily="34" charset="-128"/>
              </a:defRPr>
            </a:lvl1pPr>
            <a:lvl2pPr marL="742950" indent="-285750">
              <a:spcBef>
                <a:spcPct val="20000"/>
              </a:spcBef>
              <a:buChar char="–"/>
              <a:defRPr sz="2800">
                <a:solidFill>
                  <a:schemeClr val="tx1"/>
                </a:solidFill>
                <a:latin typeface="Myriad Web Pro" pitchFamily="34" charset="0"/>
                <a:ea typeface="ＭＳ Ｐゴシック" panose="020B0600070205080204" pitchFamily="34" charset="-128"/>
              </a:defRPr>
            </a:lvl2pPr>
            <a:lvl3pPr marL="1143000" indent="-228600">
              <a:spcBef>
                <a:spcPct val="20000"/>
              </a:spcBef>
              <a:buChar char="•"/>
              <a:defRPr sz="2400">
                <a:solidFill>
                  <a:schemeClr val="tx1"/>
                </a:solidFill>
                <a:latin typeface="Myriad Web Pro" pitchFamily="34" charset="0"/>
                <a:ea typeface="ＭＳ Ｐゴシック" panose="020B0600070205080204" pitchFamily="34" charset="-128"/>
              </a:defRPr>
            </a:lvl3pPr>
            <a:lvl4pPr marL="1600200" indent="-228600">
              <a:spcBef>
                <a:spcPct val="20000"/>
              </a:spcBef>
              <a:buChar char="–"/>
              <a:defRPr sz="2000">
                <a:solidFill>
                  <a:schemeClr val="tx1"/>
                </a:solidFill>
                <a:latin typeface="Myriad Web Pro" pitchFamily="34" charset="0"/>
                <a:ea typeface="ＭＳ Ｐゴシック" panose="020B0600070205080204" pitchFamily="34" charset="-128"/>
              </a:defRPr>
            </a:lvl4pPr>
            <a:lvl5pPr marL="2057400" indent="-228600">
              <a:spcBef>
                <a:spcPct val="20000"/>
              </a:spcBef>
              <a:buChar char="»"/>
              <a:defRPr sz="2000">
                <a:solidFill>
                  <a:schemeClr val="tx1"/>
                </a:solidFill>
                <a:latin typeface="Myriad Web Pro"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9pPr>
          </a:lstStyle>
          <a:p>
            <a:pPr>
              <a:spcBef>
                <a:spcPct val="0"/>
              </a:spcBef>
              <a:buFontTx/>
              <a:buNone/>
            </a:pPr>
            <a:r>
              <a:rPr lang="en-US" altLang="en-US" sz="2400">
                <a:latin typeface="Times" pitchFamily="2" charset="0"/>
              </a:rPr>
              <a:t>Clark Lancet 2018</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E4D9D592-0307-254B-973F-6E7EE0DB92BF}"/>
              </a:ext>
            </a:extLst>
          </p:cNvPr>
          <p:cNvSpPr>
            <a:spLocks noGrp="1"/>
          </p:cNvSpPr>
          <p:nvPr>
            <p:ph type="title"/>
          </p:nvPr>
        </p:nvSpPr>
        <p:spPr/>
        <p:txBody>
          <a:bodyPr/>
          <a:lstStyle/>
          <a:p>
            <a:r>
              <a:rPr lang="en-US" altLang="en-US">
                <a:ea typeface="ＭＳ Ｐゴシック" panose="020B0600070205080204" pitchFamily="34" charset="-128"/>
              </a:rPr>
              <a:t>Conclusions from UK study</a:t>
            </a:r>
          </a:p>
        </p:txBody>
      </p:sp>
      <p:sp>
        <p:nvSpPr>
          <p:cNvPr id="19458" name="Content Placeholder 2">
            <a:extLst>
              <a:ext uri="{FF2B5EF4-FFF2-40B4-BE49-F238E27FC236}">
                <a16:creationId xmlns:a16="http://schemas.microsoft.com/office/drawing/2014/main" id="{C94C3263-6582-3449-9C55-9764BECCC152}"/>
              </a:ext>
            </a:extLst>
          </p:cNvPr>
          <p:cNvSpPr>
            <a:spLocks noGrp="1"/>
          </p:cNvSpPr>
          <p:nvPr>
            <p:ph idx="1"/>
          </p:nvPr>
        </p:nvSpPr>
        <p:spPr>
          <a:xfrm>
            <a:off x="457200" y="2609850"/>
            <a:ext cx="8229600" cy="3338513"/>
          </a:xfrm>
        </p:spPr>
        <p:txBody>
          <a:bodyPr/>
          <a:lstStyle/>
          <a:p>
            <a:r>
              <a:rPr lang="en-US" altLang="en-US">
                <a:ea typeface="ＭＳ Ｐゴシック" panose="020B0600070205080204" pitchFamily="34" charset="-128"/>
              </a:rPr>
              <a:t>Public funding to improve access to psychological treatment can improve outcomes</a:t>
            </a:r>
          </a:p>
          <a:p>
            <a:r>
              <a:rPr lang="en-US" altLang="en-US">
                <a:ea typeface="ＭＳ Ｐゴシック" panose="020B0600070205080204" pitchFamily="34" charset="-128"/>
              </a:rPr>
              <a:t>Longer delays in access to treatment is associated with lower likelihood of recovery</a:t>
            </a:r>
          </a:p>
        </p:txBody>
      </p:sp>
      <p:sp>
        <p:nvSpPr>
          <p:cNvPr id="19459" name="TextBox 3">
            <a:extLst>
              <a:ext uri="{FF2B5EF4-FFF2-40B4-BE49-F238E27FC236}">
                <a16:creationId xmlns:a16="http://schemas.microsoft.com/office/drawing/2014/main" id="{95417A1B-281B-1746-AB38-3AA12521AD13}"/>
              </a:ext>
            </a:extLst>
          </p:cNvPr>
          <p:cNvSpPr txBox="1">
            <a:spLocks noChangeArrowheads="1"/>
          </p:cNvSpPr>
          <p:nvPr/>
        </p:nvSpPr>
        <p:spPr bwMode="auto">
          <a:xfrm>
            <a:off x="457200" y="6156325"/>
            <a:ext cx="2473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Myriad Web Pro" pitchFamily="34" charset="0"/>
                <a:ea typeface="ＭＳ Ｐゴシック" panose="020B0600070205080204" pitchFamily="34" charset="-128"/>
              </a:defRPr>
            </a:lvl1pPr>
            <a:lvl2pPr marL="742950" indent="-285750">
              <a:spcBef>
                <a:spcPct val="20000"/>
              </a:spcBef>
              <a:buChar char="–"/>
              <a:defRPr sz="2800">
                <a:solidFill>
                  <a:schemeClr val="tx1"/>
                </a:solidFill>
                <a:latin typeface="Myriad Web Pro" pitchFamily="34" charset="0"/>
                <a:ea typeface="ＭＳ Ｐゴシック" panose="020B0600070205080204" pitchFamily="34" charset="-128"/>
              </a:defRPr>
            </a:lvl2pPr>
            <a:lvl3pPr marL="1143000" indent="-228600">
              <a:spcBef>
                <a:spcPct val="20000"/>
              </a:spcBef>
              <a:buChar char="•"/>
              <a:defRPr sz="2400">
                <a:solidFill>
                  <a:schemeClr val="tx1"/>
                </a:solidFill>
                <a:latin typeface="Myriad Web Pro" pitchFamily="34" charset="0"/>
                <a:ea typeface="ＭＳ Ｐゴシック" panose="020B0600070205080204" pitchFamily="34" charset="-128"/>
              </a:defRPr>
            </a:lvl3pPr>
            <a:lvl4pPr marL="1600200" indent="-228600">
              <a:spcBef>
                <a:spcPct val="20000"/>
              </a:spcBef>
              <a:buChar char="–"/>
              <a:defRPr sz="2000">
                <a:solidFill>
                  <a:schemeClr val="tx1"/>
                </a:solidFill>
                <a:latin typeface="Myriad Web Pro" pitchFamily="34" charset="0"/>
                <a:ea typeface="ＭＳ Ｐゴシック" panose="020B0600070205080204" pitchFamily="34" charset="-128"/>
              </a:defRPr>
            </a:lvl4pPr>
            <a:lvl5pPr marL="2057400" indent="-228600">
              <a:spcBef>
                <a:spcPct val="20000"/>
              </a:spcBef>
              <a:buChar char="»"/>
              <a:defRPr sz="2000">
                <a:solidFill>
                  <a:schemeClr val="tx1"/>
                </a:solidFill>
                <a:latin typeface="Myriad Web Pro"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9pPr>
          </a:lstStyle>
          <a:p>
            <a:pPr>
              <a:spcBef>
                <a:spcPct val="0"/>
              </a:spcBef>
              <a:buFontTx/>
              <a:buNone/>
            </a:pPr>
            <a:r>
              <a:rPr lang="en-US" altLang="en-US" sz="2400">
                <a:latin typeface="Times" pitchFamily="2" charset="0"/>
              </a:rPr>
              <a:t>Clark Lancet 2018</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E9C47DF1-AF45-8B49-BDE1-D6FA4713FA4D}"/>
              </a:ext>
            </a:extLst>
          </p:cNvPr>
          <p:cNvSpPr>
            <a:spLocks noGrp="1"/>
          </p:cNvSpPr>
          <p:nvPr>
            <p:ph type="title"/>
          </p:nvPr>
        </p:nvSpPr>
        <p:spPr/>
        <p:txBody>
          <a:bodyPr>
            <a:normAutofit fontScale="90000"/>
          </a:bodyPr>
          <a:lstStyle/>
          <a:p>
            <a:pPr>
              <a:defRPr/>
            </a:pPr>
            <a:r>
              <a:rPr lang="en-US" altLang="en-US" sz="3600" dirty="0">
                <a:ea typeface="ＭＳ Ｐゴシック" charset="-128"/>
              </a:rPr>
              <a:t>Computer Assisted CBT is equally effective as Face to Face CBT</a:t>
            </a:r>
          </a:p>
        </p:txBody>
      </p:sp>
      <p:sp>
        <p:nvSpPr>
          <p:cNvPr id="20482" name="Content Placeholder 2">
            <a:extLst>
              <a:ext uri="{FF2B5EF4-FFF2-40B4-BE49-F238E27FC236}">
                <a16:creationId xmlns:a16="http://schemas.microsoft.com/office/drawing/2014/main" id="{FC831FDF-B9B3-6848-9604-DB479C20F4BC}"/>
              </a:ext>
            </a:extLst>
          </p:cNvPr>
          <p:cNvSpPr>
            <a:spLocks noGrp="1"/>
          </p:cNvSpPr>
          <p:nvPr>
            <p:ph idx="1"/>
          </p:nvPr>
        </p:nvSpPr>
        <p:spPr>
          <a:xfrm>
            <a:off x="457200" y="2609850"/>
            <a:ext cx="8229600" cy="3338513"/>
          </a:xfrm>
        </p:spPr>
        <p:txBody>
          <a:bodyPr/>
          <a:lstStyle/>
          <a:p>
            <a:r>
              <a:rPr lang="en-US" altLang="en-US">
                <a:ea typeface="ＭＳ Ｐゴシック" panose="020B0600070205080204" pitchFamily="34" charset="-128"/>
              </a:rPr>
              <a:t>True</a:t>
            </a:r>
          </a:p>
          <a:p>
            <a:r>
              <a:rPr lang="en-US" altLang="en-US">
                <a:ea typeface="ＭＳ Ｐゴシック" panose="020B0600070205080204" pitchFamily="34" charset="-128"/>
              </a:rPr>
              <a:t>False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53C40172-70EB-5D48-AFC1-6BD5617E8BFC}"/>
              </a:ext>
            </a:extLst>
          </p:cNvPr>
          <p:cNvSpPr>
            <a:spLocks noGrp="1"/>
          </p:cNvSpPr>
          <p:nvPr>
            <p:ph type="title"/>
          </p:nvPr>
        </p:nvSpPr>
        <p:spPr/>
        <p:txBody>
          <a:bodyPr>
            <a:normAutofit fontScale="90000"/>
          </a:bodyPr>
          <a:lstStyle/>
          <a:p>
            <a:pPr>
              <a:defRPr/>
            </a:pPr>
            <a:r>
              <a:rPr lang="en-US" altLang="en-US" sz="3600" dirty="0">
                <a:ea typeface="ＭＳ Ｐゴシック" charset="-128"/>
              </a:rPr>
              <a:t>Computer Assisted CBT is equally effective as Face to Face CBT</a:t>
            </a:r>
          </a:p>
        </p:txBody>
      </p:sp>
      <p:sp>
        <p:nvSpPr>
          <p:cNvPr id="21506" name="Content Placeholder 2">
            <a:extLst>
              <a:ext uri="{FF2B5EF4-FFF2-40B4-BE49-F238E27FC236}">
                <a16:creationId xmlns:a16="http://schemas.microsoft.com/office/drawing/2014/main" id="{45214136-A684-274D-90D5-DBD1DC2D0F70}"/>
              </a:ext>
            </a:extLst>
          </p:cNvPr>
          <p:cNvSpPr>
            <a:spLocks noGrp="1"/>
          </p:cNvSpPr>
          <p:nvPr>
            <p:ph idx="1"/>
          </p:nvPr>
        </p:nvSpPr>
        <p:spPr>
          <a:xfrm>
            <a:off x="457200" y="2609850"/>
            <a:ext cx="8229600" cy="3338513"/>
          </a:xfrm>
        </p:spPr>
        <p:txBody>
          <a:bodyPr/>
          <a:lstStyle/>
          <a:p>
            <a:r>
              <a:rPr lang="en-US" altLang="en-US" b="1">
                <a:ea typeface="ＭＳ Ｐゴシック" panose="020B0600070205080204" pitchFamily="34" charset="-128"/>
              </a:rPr>
              <a:t>True</a:t>
            </a:r>
          </a:p>
          <a:p>
            <a:r>
              <a:rPr lang="en-US" altLang="en-US">
                <a:ea typeface="ＭＳ Ｐゴシック" panose="020B0600070205080204" pitchFamily="34" charset="-128"/>
              </a:rPr>
              <a:t>False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2FA7C-4ECB-284B-A030-726315D8A536}"/>
              </a:ext>
            </a:extLst>
          </p:cNvPr>
          <p:cNvSpPr>
            <a:spLocks noGrp="1"/>
          </p:cNvSpPr>
          <p:nvPr>
            <p:ph type="title"/>
          </p:nvPr>
        </p:nvSpPr>
        <p:spPr>
          <a:xfrm>
            <a:off x="457200" y="1389063"/>
            <a:ext cx="8229600" cy="1143000"/>
          </a:xfrm>
        </p:spPr>
        <p:txBody>
          <a:bodyPr>
            <a:normAutofit fontScale="90000"/>
          </a:bodyPr>
          <a:lstStyle/>
          <a:p>
            <a:pPr>
              <a:defRPr/>
            </a:pPr>
            <a:r>
              <a:rPr lang="en-CA" altLang="en-US" sz="2000" dirty="0">
                <a:ea typeface="ＭＳ Ｐゴシック" charset="-128"/>
              </a:rPr>
              <a:t>Therapist-supported Internet cognitive behavioural therapy for anxiety disorders in adults</a:t>
            </a:r>
            <a:br>
              <a:rPr lang="en-CA" altLang="en-US" sz="2000" dirty="0">
                <a:ea typeface="ＭＳ Ｐゴシック" charset="-128"/>
              </a:rPr>
            </a:br>
            <a:br>
              <a:rPr lang="en-US" altLang="en-US" sz="2000" dirty="0">
                <a:ea typeface="ＭＳ Ｐゴシック" charset="-128"/>
              </a:rPr>
            </a:br>
            <a:endParaRPr lang="en-US" altLang="en-US" sz="2000" dirty="0">
              <a:ea typeface="ＭＳ Ｐゴシック" charset="-128"/>
            </a:endParaRPr>
          </a:p>
        </p:txBody>
      </p:sp>
      <p:sp>
        <p:nvSpPr>
          <p:cNvPr id="22530" name="Content Placeholder 2">
            <a:extLst>
              <a:ext uri="{FF2B5EF4-FFF2-40B4-BE49-F238E27FC236}">
                <a16:creationId xmlns:a16="http://schemas.microsoft.com/office/drawing/2014/main" id="{9315E8E6-0AA3-9A44-B369-4F1627CCD3FF}"/>
              </a:ext>
            </a:extLst>
          </p:cNvPr>
          <p:cNvSpPr>
            <a:spLocks noGrp="1"/>
          </p:cNvSpPr>
          <p:nvPr>
            <p:ph idx="1"/>
          </p:nvPr>
        </p:nvSpPr>
        <p:spPr>
          <a:xfrm>
            <a:off x="457200" y="2609850"/>
            <a:ext cx="8229600" cy="3338513"/>
          </a:xfrm>
        </p:spPr>
        <p:txBody>
          <a:bodyPr/>
          <a:lstStyle/>
          <a:p>
            <a:r>
              <a:rPr lang="en-US" altLang="en-US">
                <a:ea typeface="ＭＳ Ｐゴシック" panose="020B0600070205080204" pitchFamily="34" charset="-128"/>
              </a:rPr>
              <a:t>“The evidence suggests that therapist-supported ICBT may not be significantly different from face-to-face CBT in reducing anxiety.” </a:t>
            </a:r>
          </a:p>
        </p:txBody>
      </p:sp>
      <p:sp>
        <p:nvSpPr>
          <p:cNvPr id="22531" name="Rectangle 3">
            <a:extLst>
              <a:ext uri="{FF2B5EF4-FFF2-40B4-BE49-F238E27FC236}">
                <a16:creationId xmlns:a16="http://schemas.microsoft.com/office/drawing/2014/main" id="{01D97AA1-E22A-AD4A-BF7C-87EA2F0007B3}"/>
              </a:ext>
            </a:extLst>
          </p:cNvPr>
          <p:cNvSpPr>
            <a:spLocks noChangeArrowheads="1"/>
          </p:cNvSpPr>
          <p:nvPr/>
        </p:nvSpPr>
        <p:spPr bwMode="auto">
          <a:xfrm>
            <a:off x="457200" y="6026150"/>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Myriad Web Pro" pitchFamily="34" charset="0"/>
                <a:ea typeface="ＭＳ Ｐゴシック" panose="020B0600070205080204" pitchFamily="34" charset="-128"/>
              </a:defRPr>
            </a:lvl1pPr>
            <a:lvl2pPr marL="742950" indent="-285750">
              <a:spcBef>
                <a:spcPct val="20000"/>
              </a:spcBef>
              <a:buChar char="–"/>
              <a:defRPr sz="2800">
                <a:solidFill>
                  <a:schemeClr val="tx1"/>
                </a:solidFill>
                <a:latin typeface="Myriad Web Pro" pitchFamily="34" charset="0"/>
                <a:ea typeface="ＭＳ Ｐゴシック" panose="020B0600070205080204" pitchFamily="34" charset="-128"/>
              </a:defRPr>
            </a:lvl2pPr>
            <a:lvl3pPr marL="1143000" indent="-228600">
              <a:spcBef>
                <a:spcPct val="20000"/>
              </a:spcBef>
              <a:buChar char="•"/>
              <a:defRPr sz="2400">
                <a:solidFill>
                  <a:schemeClr val="tx1"/>
                </a:solidFill>
                <a:latin typeface="Myriad Web Pro" pitchFamily="34" charset="0"/>
                <a:ea typeface="ＭＳ Ｐゴシック" panose="020B0600070205080204" pitchFamily="34" charset="-128"/>
              </a:defRPr>
            </a:lvl3pPr>
            <a:lvl4pPr marL="1600200" indent="-228600">
              <a:spcBef>
                <a:spcPct val="20000"/>
              </a:spcBef>
              <a:buChar char="–"/>
              <a:defRPr sz="2000">
                <a:solidFill>
                  <a:schemeClr val="tx1"/>
                </a:solidFill>
                <a:latin typeface="Myriad Web Pro" pitchFamily="34" charset="0"/>
                <a:ea typeface="ＭＳ Ｐゴシック" panose="020B0600070205080204" pitchFamily="34" charset="-128"/>
              </a:defRPr>
            </a:lvl4pPr>
            <a:lvl5pPr marL="2057400" indent="-228600">
              <a:spcBef>
                <a:spcPct val="20000"/>
              </a:spcBef>
              <a:buChar char="»"/>
              <a:defRPr sz="2000">
                <a:solidFill>
                  <a:schemeClr val="tx1"/>
                </a:solidFill>
                <a:latin typeface="Myriad Web Pro"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9pPr>
          </a:lstStyle>
          <a:p>
            <a:pPr>
              <a:spcBef>
                <a:spcPct val="0"/>
              </a:spcBef>
              <a:buFontTx/>
              <a:buNone/>
            </a:pPr>
            <a:r>
              <a:rPr lang="en-US" altLang="en-US" sz="2400">
                <a:latin typeface="Times" pitchFamily="2" charset="0"/>
              </a:rPr>
              <a:t>Cochrane Systematic Review</a:t>
            </a:r>
            <a:br>
              <a:rPr lang="en-US" altLang="en-US" sz="2400">
                <a:latin typeface="Times" pitchFamily="2" charset="0"/>
              </a:rPr>
            </a:br>
            <a:r>
              <a:rPr lang="en-US" altLang="en-US" sz="2400">
                <a:latin typeface="Times" pitchFamily="2" charset="0"/>
              </a:rPr>
              <a:t>Olthuis et al. 2016</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D0D16721-CF1F-E840-ABBB-FB5F083B9CED}"/>
              </a:ext>
            </a:extLst>
          </p:cNvPr>
          <p:cNvSpPr>
            <a:spLocks noGrp="1"/>
          </p:cNvSpPr>
          <p:nvPr>
            <p:ph type="title"/>
          </p:nvPr>
        </p:nvSpPr>
        <p:spPr/>
        <p:txBody>
          <a:bodyPr/>
          <a:lstStyle/>
          <a:p>
            <a:r>
              <a:rPr lang="en-US" altLang="en-US">
                <a:ea typeface="ＭＳ Ｐゴシック" panose="020B0600070205080204" pitchFamily="34" charset="-128"/>
              </a:rPr>
              <a:t>Improving the Efficiency of Psychotherapy for Depression: Computer-Assisted Versus Standard CBT. </a:t>
            </a:r>
          </a:p>
        </p:txBody>
      </p:sp>
      <p:sp>
        <p:nvSpPr>
          <p:cNvPr id="23554" name="Content Placeholder 2">
            <a:extLst>
              <a:ext uri="{FF2B5EF4-FFF2-40B4-BE49-F238E27FC236}">
                <a16:creationId xmlns:a16="http://schemas.microsoft.com/office/drawing/2014/main" id="{05658A6D-E816-914A-B491-6C28201CFC4E}"/>
              </a:ext>
            </a:extLst>
          </p:cNvPr>
          <p:cNvSpPr>
            <a:spLocks noGrp="1"/>
          </p:cNvSpPr>
          <p:nvPr>
            <p:ph idx="1"/>
          </p:nvPr>
        </p:nvSpPr>
        <p:spPr>
          <a:xfrm>
            <a:off x="457200" y="2609850"/>
            <a:ext cx="8229600" cy="3338513"/>
          </a:xfrm>
        </p:spPr>
        <p:txBody>
          <a:bodyPr/>
          <a:lstStyle/>
          <a:p>
            <a:r>
              <a:rPr lang="en-US" altLang="en-US">
                <a:ea typeface="ＭＳ Ｐゴシック" panose="020B0600070205080204" pitchFamily="34" charset="-128"/>
              </a:rPr>
              <a:t>154 depressed patients randomized to:</a:t>
            </a:r>
          </a:p>
          <a:p>
            <a:r>
              <a:rPr lang="en-US" altLang="en-US">
                <a:ea typeface="ＭＳ Ｐゴシック" panose="020B0600070205080204" pitchFamily="34" charset="-128"/>
              </a:rPr>
              <a:t>Standard CBT (16-20 sessions)</a:t>
            </a:r>
          </a:p>
          <a:p>
            <a:r>
              <a:rPr lang="en-US" altLang="en-US">
                <a:ea typeface="ＭＳ Ｐゴシック" panose="020B0600070205080204" pitchFamily="34" charset="-128"/>
              </a:rPr>
              <a:t>Computer assisted CBT using “Good Days Ahead”</a:t>
            </a:r>
          </a:p>
          <a:p>
            <a:pPr lvl="1"/>
            <a:r>
              <a:rPr lang="en-US" altLang="en-US">
                <a:ea typeface="ＭＳ Ｐゴシック" panose="020B0600070205080204" pitchFamily="34" charset="-128"/>
              </a:rPr>
              <a:t>1/3 therapist time compared to standard CBT</a:t>
            </a:r>
          </a:p>
          <a:p>
            <a:endParaRPr lang="en-US" altLang="en-US">
              <a:ea typeface="ＭＳ Ｐゴシック" panose="020B0600070205080204" pitchFamily="34" charset="-128"/>
            </a:endParaRPr>
          </a:p>
        </p:txBody>
      </p:sp>
      <p:sp>
        <p:nvSpPr>
          <p:cNvPr id="23555" name="TextBox 3">
            <a:extLst>
              <a:ext uri="{FF2B5EF4-FFF2-40B4-BE49-F238E27FC236}">
                <a16:creationId xmlns:a16="http://schemas.microsoft.com/office/drawing/2014/main" id="{70740EDA-5D17-1D48-9BDA-FAB851A4951D}"/>
              </a:ext>
            </a:extLst>
          </p:cNvPr>
          <p:cNvSpPr txBox="1">
            <a:spLocks noChangeArrowheads="1"/>
          </p:cNvSpPr>
          <p:nvPr/>
        </p:nvSpPr>
        <p:spPr bwMode="auto">
          <a:xfrm>
            <a:off x="457200" y="6156325"/>
            <a:ext cx="4378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Myriad Web Pro" pitchFamily="34" charset="0"/>
                <a:ea typeface="ＭＳ Ｐゴシック" panose="020B0600070205080204" pitchFamily="34" charset="-128"/>
              </a:defRPr>
            </a:lvl1pPr>
            <a:lvl2pPr marL="742950" indent="-285750">
              <a:spcBef>
                <a:spcPct val="20000"/>
              </a:spcBef>
              <a:buChar char="–"/>
              <a:defRPr sz="2800">
                <a:solidFill>
                  <a:schemeClr val="tx1"/>
                </a:solidFill>
                <a:latin typeface="Myriad Web Pro" pitchFamily="34" charset="0"/>
                <a:ea typeface="ＭＳ Ｐゴシック" panose="020B0600070205080204" pitchFamily="34" charset="-128"/>
              </a:defRPr>
            </a:lvl2pPr>
            <a:lvl3pPr marL="1143000" indent="-228600">
              <a:spcBef>
                <a:spcPct val="20000"/>
              </a:spcBef>
              <a:buChar char="•"/>
              <a:defRPr sz="2400">
                <a:solidFill>
                  <a:schemeClr val="tx1"/>
                </a:solidFill>
                <a:latin typeface="Myriad Web Pro" pitchFamily="34" charset="0"/>
                <a:ea typeface="ＭＳ Ｐゴシック" panose="020B0600070205080204" pitchFamily="34" charset="-128"/>
              </a:defRPr>
            </a:lvl3pPr>
            <a:lvl4pPr marL="1600200" indent="-228600">
              <a:spcBef>
                <a:spcPct val="20000"/>
              </a:spcBef>
              <a:buChar char="–"/>
              <a:defRPr sz="2000">
                <a:solidFill>
                  <a:schemeClr val="tx1"/>
                </a:solidFill>
                <a:latin typeface="Myriad Web Pro" pitchFamily="34" charset="0"/>
                <a:ea typeface="ＭＳ Ｐゴシック" panose="020B0600070205080204" pitchFamily="34" charset="-128"/>
              </a:defRPr>
            </a:lvl4pPr>
            <a:lvl5pPr marL="2057400" indent="-228600">
              <a:spcBef>
                <a:spcPct val="20000"/>
              </a:spcBef>
              <a:buChar char="»"/>
              <a:defRPr sz="2000">
                <a:solidFill>
                  <a:schemeClr val="tx1"/>
                </a:solidFill>
                <a:latin typeface="Myriad Web Pro"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9pPr>
          </a:lstStyle>
          <a:p>
            <a:pPr>
              <a:spcBef>
                <a:spcPct val="0"/>
              </a:spcBef>
              <a:buFontTx/>
              <a:buNone/>
            </a:pPr>
            <a:r>
              <a:rPr lang="en-US" altLang="en-US" sz="2400">
                <a:latin typeface="Times" pitchFamily="2" charset="0"/>
              </a:rPr>
              <a:t>Thase et al. Am J Psychiatry 2017</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Content Placeholder 2">
            <a:extLst>
              <a:ext uri="{FF2B5EF4-FFF2-40B4-BE49-F238E27FC236}">
                <a16:creationId xmlns:a16="http://schemas.microsoft.com/office/drawing/2014/main" id="{AF3F855B-C0D0-ED44-8514-F779A592C9A5}"/>
              </a:ext>
            </a:extLst>
          </p:cNvPr>
          <p:cNvSpPr>
            <a:spLocks noGrp="1"/>
          </p:cNvSpPr>
          <p:nvPr>
            <p:ph idx="1"/>
          </p:nvPr>
        </p:nvSpPr>
        <p:spPr>
          <a:xfrm>
            <a:off x="457200" y="2609850"/>
            <a:ext cx="8229600" cy="3338513"/>
          </a:xfrm>
        </p:spPr>
        <p:txBody>
          <a:bodyPr/>
          <a:lstStyle/>
          <a:p>
            <a:r>
              <a:rPr lang="en-US" altLang="en-US">
                <a:ea typeface="ＭＳ Ｐゴシック" panose="020B0600070205080204" pitchFamily="34" charset="-128"/>
              </a:rPr>
              <a:t>The study findings indicate that a method of CCBT that blends Internet-delivered skill-building modules with about 5 hours of therapeutic contact was noninferior to a conventional course of CBT that provided over 8 additional hours of therapist contact.</a:t>
            </a:r>
          </a:p>
        </p:txBody>
      </p:sp>
      <p:sp>
        <p:nvSpPr>
          <p:cNvPr id="24578" name="TextBox 3">
            <a:extLst>
              <a:ext uri="{FF2B5EF4-FFF2-40B4-BE49-F238E27FC236}">
                <a16:creationId xmlns:a16="http://schemas.microsoft.com/office/drawing/2014/main" id="{6FB97C86-5A0D-FD48-93D9-3F59F91C21F0}"/>
              </a:ext>
            </a:extLst>
          </p:cNvPr>
          <p:cNvSpPr txBox="1">
            <a:spLocks noChangeArrowheads="1"/>
          </p:cNvSpPr>
          <p:nvPr/>
        </p:nvSpPr>
        <p:spPr bwMode="auto">
          <a:xfrm>
            <a:off x="457200" y="6156325"/>
            <a:ext cx="4379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Myriad Web Pro" pitchFamily="34" charset="0"/>
                <a:ea typeface="ＭＳ Ｐゴシック" panose="020B0600070205080204" pitchFamily="34" charset="-128"/>
              </a:defRPr>
            </a:lvl1pPr>
            <a:lvl2pPr marL="742950" indent="-285750">
              <a:spcBef>
                <a:spcPct val="20000"/>
              </a:spcBef>
              <a:buChar char="–"/>
              <a:defRPr sz="2800">
                <a:solidFill>
                  <a:schemeClr val="tx1"/>
                </a:solidFill>
                <a:latin typeface="Myriad Web Pro" pitchFamily="34" charset="0"/>
                <a:ea typeface="ＭＳ Ｐゴシック" panose="020B0600070205080204" pitchFamily="34" charset="-128"/>
              </a:defRPr>
            </a:lvl2pPr>
            <a:lvl3pPr marL="1143000" indent="-228600">
              <a:spcBef>
                <a:spcPct val="20000"/>
              </a:spcBef>
              <a:buChar char="•"/>
              <a:defRPr sz="2400">
                <a:solidFill>
                  <a:schemeClr val="tx1"/>
                </a:solidFill>
                <a:latin typeface="Myriad Web Pro" pitchFamily="34" charset="0"/>
                <a:ea typeface="ＭＳ Ｐゴシック" panose="020B0600070205080204" pitchFamily="34" charset="-128"/>
              </a:defRPr>
            </a:lvl3pPr>
            <a:lvl4pPr marL="1600200" indent="-228600">
              <a:spcBef>
                <a:spcPct val="20000"/>
              </a:spcBef>
              <a:buChar char="–"/>
              <a:defRPr sz="2000">
                <a:solidFill>
                  <a:schemeClr val="tx1"/>
                </a:solidFill>
                <a:latin typeface="Myriad Web Pro" pitchFamily="34" charset="0"/>
                <a:ea typeface="ＭＳ Ｐゴシック" panose="020B0600070205080204" pitchFamily="34" charset="-128"/>
              </a:defRPr>
            </a:lvl4pPr>
            <a:lvl5pPr marL="2057400" indent="-228600">
              <a:spcBef>
                <a:spcPct val="20000"/>
              </a:spcBef>
              <a:buChar char="»"/>
              <a:defRPr sz="2000">
                <a:solidFill>
                  <a:schemeClr val="tx1"/>
                </a:solidFill>
                <a:latin typeface="Myriad Web Pro"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9pPr>
          </a:lstStyle>
          <a:p>
            <a:pPr>
              <a:spcBef>
                <a:spcPct val="0"/>
              </a:spcBef>
              <a:buFontTx/>
              <a:buNone/>
            </a:pPr>
            <a:r>
              <a:rPr lang="en-US" altLang="en-US" sz="2400">
                <a:latin typeface="Times" pitchFamily="2" charset="0"/>
              </a:rPr>
              <a:t>Thase et al. Am J Psychiatry 2017</a:t>
            </a:r>
          </a:p>
        </p:txBody>
      </p:sp>
      <p:sp>
        <p:nvSpPr>
          <p:cNvPr id="6" name="Title 1">
            <a:extLst>
              <a:ext uri="{FF2B5EF4-FFF2-40B4-BE49-F238E27FC236}">
                <a16:creationId xmlns:a16="http://schemas.microsoft.com/office/drawing/2014/main" id="{40C609BA-8046-D84F-BC22-7A025DE83344}"/>
              </a:ext>
            </a:extLst>
          </p:cNvPr>
          <p:cNvSpPr txBox="1">
            <a:spLocks/>
          </p:cNvSpPr>
          <p:nvPr/>
        </p:nvSpPr>
        <p:spPr bwMode="auto">
          <a:xfrm>
            <a:off x="466725" y="1258888"/>
            <a:ext cx="8229600" cy="1143000"/>
          </a:xfrm>
          <a:prstGeom prst="rect">
            <a:avLst/>
          </a:prstGeom>
          <a:noFill/>
          <a:ln>
            <a:noFill/>
          </a:ln>
          <a:extLst>
            <a:ext uri="{909E8E84-426E-40dd-AFC4-6F175D3DCCD1}"/>
            <a:ext uri="{91240B29-F687-4f45-9708-019B960494DF}"/>
          </a:extLst>
        </p:spPr>
        <p:txBody>
          <a:bodyPr anchor="ctr">
            <a:normAutofit/>
          </a:bodyPr>
          <a:lstStyle>
            <a:lvl1pPr algn="l" rtl="0" eaLnBrk="0" fontAlgn="base" hangingPunct="0">
              <a:spcBef>
                <a:spcPct val="0"/>
              </a:spcBef>
              <a:spcAft>
                <a:spcPct val="0"/>
              </a:spcAft>
              <a:defRPr sz="2400" b="1">
                <a:solidFill>
                  <a:srgbClr val="51260B"/>
                </a:solidFill>
                <a:latin typeface="+mj-lt"/>
                <a:ea typeface="ＭＳ Ｐゴシック" charset="0"/>
                <a:cs typeface="ＭＳ Ｐゴシック" charset="0"/>
              </a:defRPr>
            </a:lvl1pPr>
            <a:lvl2pPr algn="l" rtl="0" eaLnBrk="0" fontAlgn="base" hangingPunct="0">
              <a:spcBef>
                <a:spcPct val="0"/>
              </a:spcBef>
              <a:spcAft>
                <a:spcPct val="0"/>
              </a:spcAft>
              <a:defRPr sz="2400" b="1">
                <a:solidFill>
                  <a:srgbClr val="51260B"/>
                </a:solidFill>
                <a:latin typeface="Myriad Web Pro" pitchFamily="34" charset="0"/>
                <a:ea typeface="ＭＳ Ｐゴシック" charset="0"/>
                <a:cs typeface="ＭＳ Ｐゴシック" charset="0"/>
              </a:defRPr>
            </a:lvl2pPr>
            <a:lvl3pPr algn="l" rtl="0" eaLnBrk="0" fontAlgn="base" hangingPunct="0">
              <a:spcBef>
                <a:spcPct val="0"/>
              </a:spcBef>
              <a:spcAft>
                <a:spcPct val="0"/>
              </a:spcAft>
              <a:defRPr sz="2400" b="1">
                <a:solidFill>
                  <a:srgbClr val="51260B"/>
                </a:solidFill>
                <a:latin typeface="Myriad Web Pro" pitchFamily="34" charset="0"/>
                <a:ea typeface="ＭＳ Ｐゴシック" charset="0"/>
                <a:cs typeface="ＭＳ Ｐゴシック" charset="0"/>
              </a:defRPr>
            </a:lvl3pPr>
            <a:lvl4pPr algn="l" rtl="0" eaLnBrk="0" fontAlgn="base" hangingPunct="0">
              <a:spcBef>
                <a:spcPct val="0"/>
              </a:spcBef>
              <a:spcAft>
                <a:spcPct val="0"/>
              </a:spcAft>
              <a:defRPr sz="2400" b="1">
                <a:solidFill>
                  <a:srgbClr val="51260B"/>
                </a:solidFill>
                <a:latin typeface="Myriad Web Pro" pitchFamily="34" charset="0"/>
                <a:ea typeface="ＭＳ Ｐゴシック" charset="0"/>
                <a:cs typeface="ＭＳ Ｐゴシック" charset="0"/>
              </a:defRPr>
            </a:lvl4pPr>
            <a:lvl5pPr algn="l" rtl="0" eaLnBrk="0" fontAlgn="base" hangingPunct="0">
              <a:spcBef>
                <a:spcPct val="0"/>
              </a:spcBef>
              <a:spcAft>
                <a:spcPct val="0"/>
              </a:spcAft>
              <a:defRPr sz="2400" b="1">
                <a:solidFill>
                  <a:srgbClr val="51260B"/>
                </a:solidFill>
                <a:latin typeface="Myriad Web Pro" pitchFamily="34" charset="0"/>
                <a:ea typeface="ＭＳ Ｐゴシック" charset="0"/>
                <a:cs typeface="ＭＳ Ｐゴシック" charset="0"/>
              </a:defRPr>
            </a:lvl5pPr>
            <a:lvl6pPr marL="457200" algn="ctr" rtl="0" fontAlgn="base">
              <a:spcBef>
                <a:spcPct val="0"/>
              </a:spcBef>
              <a:spcAft>
                <a:spcPct val="0"/>
              </a:spcAft>
              <a:defRPr sz="2400">
                <a:solidFill>
                  <a:schemeClr val="tx2"/>
                </a:solidFill>
                <a:latin typeface="Myriad Web Pro" pitchFamily="34" charset="0"/>
              </a:defRPr>
            </a:lvl6pPr>
            <a:lvl7pPr marL="914400" algn="ctr" rtl="0" fontAlgn="base">
              <a:spcBef>
                <a:spcPct val="0"/>
              </a:spcBef>
              <a:spcAft>
                <a:spcPct val="0"/>
              </a:spcAft>
              <a:defRPr sz="2400">
                <a:solidFill>
                  <a:schemeClr val="tx2"/>
                </a:solidFill>
                <a:latin typeface="Myriad Web Pro" pitchFamily="34" charset="0"/>
              </a:defRPr>
            </a:lvl7pPr>
            <a:lvl8pPr marL="1371600" algn="ctr" rtl="0" fontAlgn="base">
              <a:spcBef>
                <a:spcPct val="0"/>
              </a:spcBef>
              <a:spcAft>
                <a:spcPct val="0"/>
              </a:spcAft>
              <a:defRPr sz="2400">
                <a:solidFill>
                  <a:schemeClr val="tx2"/>
                </a:solidFill>
                <a:latin typeface="Myriad Web Pro" pitchFamily="34" charset="0"/>
              </a:defRPr>
            </a:lvl8pPr>
            <a:lvl9pPr marL="1828800" algn="ctr" rtl="0" fontAlgn="base">
              <a:spcBef>
                <a:spcPct val="0"/>
              </a:spcBef>
              <a:spcAft>
                <a:spcPct val="0"/>
              </a:spcAft>
              <a:defRPr sz="2400">
                <a:solidFill>
                  <a:schemeClr val="tx2"/>
                </a:solidFill>
                <a:latin typeface="Myriad Web Pro" pitchFamily="34" charset="0"/>
              </a:defRPr>
            </a:lvl9pPr>
          </a:lstStyle>
          <a:p>
            <a:pPr>
              <a:defRPr/>
            </a:pPr>
            <a:r>
              <a:rPr lang="en-US" kern="0" dirty="0"/>
              <a:t>Improving the Efficiency of Psychotherapy for Depression: Computer-Assisted Versus Standard CBT.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a:extLst>
              <a:ext uri="{FF2B5EF4-FFF2-40B4-BE49-F238E27FC236}">
                <a16:creationId xmlns:a16="http://schemas.microsoft.com/office/drawing/2014/main" id="{23E04BD6-CEB8-CE49-BDDC-57F9AFD3CE7F}"/>
              </a:ext>
            </a:extLst>
          </p:cNvPr>
          <p:cNvSpPr>
            <a:spLocks noGrp="1"/>
          </p:cNvSpPr>
          <p:nvPr>
            <p:ph type="title"/>
          </p:nvPr>
        </p:nvSpPr>
        <p:spPr/>
        <p:txBody>
          <a:bodyPr/>
          <a:lstStyle/>
          <a:p>
            <a:r>
              <a:rPr lang="en-US" altLang="en-US">
                <a:ea typeface="ＭＳ Ｐゴシック" panose="020B0600070205080204" pitchFamily="34" charset="-128"/>
              </a:rPr>
              <a:t>Faculty Disclosure</a:t>
            </a:r>
          </a:p>
        </p:txBody>
      </p:sp>
      <p:sp>
        <p:nvSpPr>
          <p:cNvPr id="6146" name="Content Placeholder 2">
            <a:extLst>
              <a:ext uri="{FF2B5EF4-FFF2-40B4-BE49-F238E27FC236}">
                <a16:creationId xmlns:a16="http://schemas.microsoft.com/office/drawing/2014/main" id="{1037355C-E86E-8C45-A2F5-2BAA645CCFCB}"/>
              </a:ext>
            </a:extLst>
          </p:cNvPr>
          <p:cNvSpPr>
            <a:spLocks noGrp="1"/>
          </p:cNvSpPr>
          <p:nvPr>
            <p:ph idx="1"/>
          </p:nvPr>
        </p:nvSpPr>
        <p:spPr>
          <a:xfrm>
            <a:off x="457200" y="2609850"/>
            <a:ext cx="8229600" cy="3338513"/>
          </a:xfrm>
        </p:spPr>
        <p:txBody>
          <a:bodyPr/>
          <a:lstStyle/>
          <a:p>
            <a:r>
              <a:rPr lang="en-US" altLang="en-US">
                <a:ea typeface="ＭＳ Ｐゴシック" panose="020B0600070205080204" pitchFamily="34" charset="-128"/>
              </a:rPr>
              <a:t>Sareen  - UPTODATE</a:t>
            </a:r>
          </a:p>
          <a:p>
            <a:endParaRPr lang="en-US" altLang="en-US">
              <a:ea typeface="ＭＳ Ｐゴシック" panose="020B0600070205080204" pitchFamily="34" charset="-128"/>
            </a:endParaRPr>
          </a:p>
          <a:p>
            <a:r>
              <a:rPr lang="en-US" altLang="en-US">
                <a:ea typeface="ＭＳ Ｐゴシック" panose="020B0600070205080204" pitchFamily="34" charset="-128"/>
              </a:rPr>
              <a:t>No industry..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466A37A4-0FF0-544E-A511-E216216127C8}"/>
              </a:ext>
            </a:extLst>
          </p:cNvPr>
          <p:cNvSpPr>
            <a:spLocks noGrp="1"/>
          </p:cNvSpPr>
          <p:nvPr>
            <p:ph type="title"/>
          </p:nvPr>
        </p:nvSpPr>
        <p:spPr/>
        <p:txBody>
          <a:bodyPr/>
          <a:lstStyle/>
          <a:p>
            <a:r>
              <a:rPr lang="en-US" altLang="en-US">
                <a:ea typeface="ＭＳ Ｐゴシック" panose="020B0600070205080204" pitchFamily="34" charset="-128"/>
              </a:rPr>
              <a:t>Is there evidence to support web-based CBT in reducing suicidal ideation?</a:t>
            </a:r>
          </a:p>
        </p:txBody>
      </p:sp>
      <p:sp>
        <p:nvSpPr>
          <p:cNvPr id="25602" name="Content Placeholder 2">
            <a:extLst>
              <a:ext uri="{FF2B5EF4-FFF2-40B4-BE49-F238E27FC236}">
                <a16:creationId xmlns:a16="http://schemas.microsoft.com/office/drawing/2014/main" id="{4145C22E-961A-4540-B717-DD9F8F7C27BD}"/>
              </a:ext>
            </a:extLst>
          </p:cNvPr>
          <p:cNvSpPr>
            <a:spLocks noGrp="1"/>
          </p:cNvSpPr>
          <p:nvPr>
            <p:ph idx="1"/>
          </p:nvPr>
        </p:nvSpPr>
        <p:spPr>
          <a:xfrm>
            <a:off x="457200" y="2609850"/>
            <a:ext cx="8229600" cy="3338513"/>
          </a:xfrm>
        </p:spPr>
        <p:txBody>
          <a:bodyPr/>
          <a:lstStyle/>
          <a:p>
            <a:r>
              <a:rPr lang="en-US" altLang="en-US">
                <a:ea typeface="ＭＳ Ｐゴシック" panose="020B0600070205080204" pitchFamily="34" charset="-128"/>
              </a:rPr>
              <a:t>Yes</a:t>
            </a:r>
          </a:p>
          <a:p>
            <a:r>
              <a:rPr lang="en-US" altLang="en-US">
                <a:ea typeface="ＭＳ Ｐゴシック" panose="020B0600070205080204" pitchFamily="34" charset="-128"/>
              </a:rPr>
              <a:t>No</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34D8BDC1-06C4-914B-88EA-49FDE6D37617}"/>
              </a:ext>
            </a:extLst>
          </p:cNvPr>
          <p:cNvSpPr>
            <a:spLocks noGrp="1"/>
          </p:cNvSpPr>
          <p:nvPr>
            <p:ph type="title"/>
          </p:nvPr>
        </p:nvSpPr>
        <p:spPr/>
        <p:txBody>
          <a:bodyPr/>
          <a:lstStyle/>
          <a:p>
            <a:r>
              <a:rPr lang="en-US" altLang="en-US">
                <a:ea typeface="ＭＳ Ｐゴシック" panose="020B0600070205080204" pitchFamily="34" charset="-128"/>
              </a:rPr>
              <a:t>Is there evidence to support web-based CBT in reducing suicidal ideation?</a:t>
            </a:r>
          </a:p>
        </p:txBody>
      </p:sp>
      <p:sp>
        <p:nvSpPr>
          <p:cNvPr id="26626" name="Content Placeholder 2">
            <a:extLst>
              <a:ext uri="{FF2B5EF4-FFF2-40B4-BE49-F238E27FC236}">
                <a16:creationId xmlns:a16="http://schemas.microsoft.com/office/drawing/2014/main" id="{6DF1E98F-2F0E-284A-B292-F11939165739}"/>
              </a:ext>
            </a:extLst>
          </p:cNvPr>
          <p:cNvSpPr>
            <a:spLocks noGrp="1"/>
          </p:cNvSpPr>
          <p:nvPr>
            <p:ph idx="1"/>
          </p:nvPr>
        </p:nvSpPr>
        <p:spPr>
          <a:xfrm>
            <a:off x="457200" y="2609850"/>
            <a:ext cx="8229600" cy="3338513"/>
          </a:xfrm>
        </p:spPr>
        <p:txBody>
          <a:bodyPr/>
          <a:lstStyle/>
          <a:p>
            <a:r>
              <a:rPr lang="en-US" altLang="en-US" b="1">
                <a:ea typeface="ＭＳ Ｐゴシック" panose="020B0600070205080204" pitchFamily="34" charset="-128"/>
              </a:rPr>
              <a:t>Yes</a:t>
            </a:r>
          </a:p>
          <a:p>
            <a:r>
              <a:rPr lang="en-US" altLang="en-US">
                <a:ea typeface="ＭＳ Ｐゴシック" panose="020B0600070205080204" pitchFamily="34" charset="-128"/>
              </a:rPr>
              <a:t>No</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F9447-0BE8-4044-A178-F5A61655DAD9}"/>
              </a:ext>
            </a:extLst>
          </p:cNvPr>
          <p:cNvSpPr>
            <a:spLocks noGrp="1"/>
          </p:cNvSpPr>
          <p:nvPr>
            <p:ph type="title"/>
          </p:nvPr>
        </p:nvSpPr>
        <p:spPr/>
        <p:txBody>
          <a:bodyPr>
            <a:normAutofit fontScale="90000"/>
          </a:bodyPr>
          <a:lstStyle/>
          <a:p>
            <a:pPr>
              <a:defRPr/>
            </a:pPr>
            <a:r>
              <a:rPr lang="en-US" dirty="0"/>
              <a:t>Web-Based Cognitive Behavioral Therapy Intervention for the Prevention of Suicidal Ideation in Medical Interns: A Randomized Clinical Trial.</a:t>
            </a:r>
            <a:br>
              <a:rPr lang="en-US" dirty="0"/>
            </a:br>
            <a:endParaRPr lang="en-US" dirty="0"/>
          </a:p>
        </p:txBody>
      </p:sp>
      <p:sp>
        <p:nvSpPr>
          <p:cNvPr id="3" name="Content Placeholder 2">
            <a:extLst>
              <a:ext uri="{FF2B5EF4-FFF2-40B4-BE49-F238E27FC236}">
                <a16:creationId xmlns:a16="http://schemas.microsoft.com/office/drawing/2014/main" id="{2D63A7F2-8F08-F445-98B0-539BCB67A6AC}"/>
              </a:ext>
            </a:extLst>
          </p:cNvPr>
          <p:cNvSpPr>
            <a:spLocks noGrp="1"/>
          </p:cNvSpPr>
          <p:nvPr>
            <p:ph idx="1"/>
          </p:nvPr>
        </p:nvSpPr>
        <p:spPr>
          <a:xfrm>
            <a:off x="457200" y="2609850"/>
            <a:ext cx="8229600" cy="3338513"/>
          </a:xfrm>
        </p:spPr>
        <p:txBody>
          <a:bodyPr>
            <a:normAutofit fontScale="85000" lnSpcReduction="20000"/>
          </a:bodyPr>
          <a:lstStyle/>
          <a:p>
            <a:pPr>
              <a:defRPr/>
            </a:pPr>
            <a:r>
              <a:rPr lang="en-US" dirty="0"/>
              <a:t>Interns were randomly assigned to 2 study groups (wCBT and attention-control group [ACG]), and completed study activities lasting 30 minutes each week for 4 weeks prior to starting internship year.</a:t>
            </a:r>
          </a:p>
          <a:p>
            <a:pPr>
              <a:defRPr/>
            </a:pPr>
            <a:endParaRPr lang="en-US" dirty="0"/>
          </a:p>
          <a:p>
            <a:pPr>
              <a:defRPr/>
            </a:pPr>
            <a:r>
              <a:rPr lang="en-US" dirty="0"/>
              <a:t>Participants assigned to wCBT completed online CBT modules and those assigned to ACG received emails with general information about depression, suicidal thinking, and local mental health professionals.</a:t>
            </a:r>
          </a:p>
        </p:txBody>
      </p:sp>
      <p:sp>
        <p:nvSpPr>
          <p:cNvPr id="27651" name="TextBox 3">
            <a:extLst>
              <a:ext uri="{FF2B5EF4-FFF2-40B4-BE49-F238E27FC236}">
                <a16:creationId xmlns:a16="http://schemas.microsoft.com/office/drawing/2014/main" id="{6C09E587-5657-984E-A431-D766D3BE46F1}"/>
              </a:ext>
            </a:extLst>
          </p:cNvPr>
          <p:cNvSpPr txBox="1">
            <a:spLocks noChangeArrowheads="1"/>
          </p:cNvSpPr>
          <p:nvPr/>
        </p:nvSpPr>
        <p:spPr bwMode="auto">
          <a:xfrm>
            <a:off x="466725" y="6156325"/>
            <a:ext cx="4594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Myriad Web Pro" pitchFamily="34" charset="0"/>
                <a:ea typeface="ＭＳ Ｐゴシック" panose="020B0600070205080204" pitchFamily="34" charset="-128"/>
              </a:defRPr>
            </a:lvl1pPr>
            <a:lvl2pPr marL="742950" indent="-285750">
              <a:spcBef>
                <a:spcPct val="20000"/>
              </a:spcBef>
              <a:buChar char="–"/>
              <a:defRPr sz="2800">
                <a:solidFill>
                  <a:schemeClr val="tx1"/>
                </a:solidFill>
                <a:latin typeface="Myriad Web Pro" pitchFamily="34" charset="0"/>
                <a:ea typeface="ＭＳ Ｐゴシック" panose="020B0600070205080204" pitchFamily="34" charset="-128"/>
              </a:defRPr>
            </a:lvl2pPr>
            <a:lvl3pPr marL="1143000" indent="-228600">
              <a:spcBef>
                <a:spcPct val="20000"/>
              </a:spcBef>
              <a:buChar char="•"/>
              <a:defRPr sz="2400">
                <a:solidFill>
                  <a:schemeClr val="tx1"/>
                </a:solidFill>
                <a:latin typeface="Myriad Web Pro" pitchFamily="34" charset="0"/>
                <a:ea typeface="ＭＳ Ｐゴシック" panose="020B0600070205080204" pitchFamily="34" charset="-128"/>
              </a:defRPr>
            </a:lvl3pPr>
            <a:lvl4pPr marL="1600200" indent="-228600">
              <a:spcBef>
                <a:spcPct val="20000"/>
              </a:spcBef>
              <a:buChar char="–"/>
              <a:defRPr sz="2000">
                <a:solidFill>
                  <a:schemeClr val="tx1"/>
                </a:solidFill>
                <a:latin typeface="Myriad Web Pro" pitchFamily="34" charset="0"/>
                <a:ea typeface="ＭＳ Ｐゴシック" panose="020B0600070205080204" pitchFamily="34" charset="-128"/>
              </a:defRPr>
            </a:lvl4pPr>
            <a:lvl5pPr marL="2057400" indent="-228600">
              <a:spcBef>
                <a:spcPct val="20000"/>
              </a:spcBef>
              <a:buChar char="»"/>
              <a:defRPr sz="2000">
                <a:solidFill>
                  <a:schemeClr val="tx1"/>
                </a:solidFill>
                <a:latin typeface="Myriad Web Pro"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9pPr>
          </a:lstStyle>
          <a:p>
            <a:pPr>
              <a:spcBef>
                <a:spcPct val="0"/>
              </a:spcBef>
              <a:buFontTx/>
              <a:buNone/>
            </a:pPr>
            <a:r>
              <a:rPr lang="en-US" altLang="en-US" sz="2400">
                <a:latin typeface="Times" pitchFamily="2" charset="0"/>
              </a:rPr>
              <a:t>Guille et al. JAMA Psychiatry 2015</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E3C31-F573-784B-933B-37F5DF36D531}"/>
              </a:ext>
            </a:extLst>
          </p:cNvPr>
          <p:cNvSpPr>
            <a:spLocks noGrp="1"/>
          </p:cNvSpPr>
          <p:nvPr>
            <p:ph type="title"/>
          </p:nvPr>
        </p:nvSpPr>
        <p:spPr>
          <a:xfrm>
            <a:off x="466725" y="1246188"/>
            <a:ext cx="8229600" cy="1143000"/>
          </a:xfrm>
        </p:spPr>
        <p:txBody>
          <a:bodyPr>
            <a:normAutofit fontScale="90000"/>
          </a:bodyPr>
          <a:lstStyle/>
          <a:p>
            <a:pPr>
              <a:defRPr/>
            </a:pPr>
            <a:r>
              <a:rPr lang="en-US" altLang="en-US" sz="2000" dirty="0">
                <a:ea typeface="ＭＳ Ｐゴシック" charset="-128"/>
              </a:rPr>
              <a:t>Web-Based Cognitive Behavioral Therapy Intervention for the Prevention of Suicidal Ideation in Medical Interns: A Randomized Clinical Trial. </a:t>
            </a:r>
            <a:br>
              <a:rPr lang="en-US" altLang="en-US" sz="2000" dirty="0">
                <a:ea typeface="ＭＳ Ｐゴシック" charset="-128"/>
              </a:rPr>
            </a:br>
            <a:r>
              <a:rPr lang="en-US" altLang="en-US" sz="2000" dirty="0">
                <a:ea typeface="ＭＳ Ｐゴシック" charset="-128"/>
              </a:rPr>
              <a:t>PHQ-9 </a:t>
            </a:r>
            <a:br>
              <a:rPr lang="en-US" altLang="en-US" sz="2000" dirty="0">
                <a:ea typeface="ＭＳ Ｐゴシック" charset="-128"/>
              </a:rPr>
            </a:br>
            <a:r>
              <a:rPr lang="en-US" altLang="en-US" sz="2000" dirty="0">
                <a:ea typeface="ＭＳ Ｐゴシック" charset="-128"/>
              </a:rPr>
              <a:t>– Suicide ideation</a:t>
            </a:r>
          </a:p>
        </p:txBody>
      </p:sp>
      <p:pic>
        <p:nvPicPr>
          <p:cNvPr id="28674" name="Picture 3">
            <a:extLst>
              <a:ext uri="{FF2B5EF4-FFF2-40B4-BE49-F238E27FC236}">
                <a16:creationId xmlns:a16="http://schemas.microsoft.com/office/drawing/2014/main" id="{5DC29781-A1E2-2045-9868-E88F6B34D3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48013" y="1841500"/>
            <a:ext cx="601027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5">
            <a:extLst>
              <a:ext uri="{FF2B5EF4-FFF2-40B4-BE49-F238E27FC236}">
                <a16:creationId xmlns:a16="http://schemas.microsoft.com/office/drawing/2014/main" id="{926B013D-0259-C84C-86B0-E9AEA427D498}"/>
              </a:ext>
            </a:extLst>
          </p:cNvPr>
          <p:cNvSpPr txBox="1">
            <a:spLocks noChangeArrowheads="1"/>
          </p:cNvSpPr>
          <p:nvPr/>
        </p:nvSpPr>
        <p:spPr bwMode="auto">
          <a:xfrm>
            <a:off x="457200" y="6167438"/>
            <a:ext cx="4594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Myriad Web Pro" pitchFamily="34" charset="0"/>
                <a:ea typeface="ＭＳ Ｐゴシック" panose="020B0600070205080204" pitchFamily="34" charset="-128"/>
              </a:defRPr>
            </a:lvl1pPr>
            <a:lvl2pPr marL="742950" indent="-285750">
              <a:spcBef>
                <a:spcPct val="20000"/>
              </a:spcBef>
              <a:buChar char="–"/>
              <a:defRPr sz="2800">
                <a:solidFill>
                  <a:schemeClr val="tx1"/>
                </a:solidFill>
                <a:latin typeface="Myriad Web Pro" pitchFamily="34" charset="0"/>
                <a:ea typeface="ＭＳ Ｐゴシック" panose="020B0600070205080204" pitchFamily="34" charset="-128"/>
              </a:defRPr>
            </a:lvl2pPr>
            <a:lvl3pPr marL="1143000" indent="-228600">
              <a:spcBef>
                <a:spcPct val="20000"/>
              </a:spcBef>
              <a:buChar char="•"/>
              <a:defRPr sz="2400">
                <a:solidFill>
                  <a:schemeClr val="tx1"/>
                </a:solidFill>
                <a:latin typeface="Myriad Web Pro" pitchFamily="34" charset="0"/>
                <a:ea typeface="ＭＳ Ｐゴシック" panose="020B0600070205080204" pitchFamily="34" charset="-128"/>
              </a:defRPr>
            </a:lvl3pPr>
            <a:lvl4pPr marL="1600200" indent="-228600">
              <a:spcBef>
                <a:spcPct val="20000"/>
              </a:spcBef>
              <a:buChar char="–"/>
              <a:defRPr sz="2000">
                <a:solidFill>
                  <a:schemeClr val="tx1"/>
                </a:solidFill>
                <a:latin typeface="Myriad Web Pro" pitchFamily="34" charset="0"/>
                <a:ea typeface="ＭＳ Ｐゴシック" panose="020B0600070205080204" pitchFamily="34" charset="-128"/>
              </a:defRPr>
            </a:lvl4pPr>
            <a:lvl5pPr marL="2057400" indent="-228600">
              <a:spcBef>
                <a:spcPct val="20000"/>
              </a:spcBef>
              <a:buChar char="»"/>
              <a:defRPr sz="2000">
                <a:solidFill>
                  <a:schemeClr val="tx1"/>
                </a:solidFill>
                <a:latin typeface="Myriad Web Pro"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9pPr>
          </a:lstStyle>
          <a:p>
            <a:pPr>
              <a:spcBef>
                <a:spcPct val="0"/>
              </a:spcBef>
              <a:buFontTx/>
              <a:buNone/>
            </a:pPr>
            <a:r>
              <a:rPr lang="en-US" altLang="en-US" sz="2400">
                <a:latin typeface="Times" pitchFamily="2" charset="0"/>
              </a:rPr>
              <a:t>Guille et al. JAMA Psychiatry 2015</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FC7695C1-429E-A040-8EF3-816C3EECDDBB}"/>
              </a:ext>
            </a:extLst>
          </p:cNvPr>
          <p:cNvSpPr>
            <a:spLocks noGrp="1"/>
          </p:cNvSpPr>
          <p:nvPr>
            <p:ph type="title"/>
          </p:nvPr>
        </p:nvSpPr>
        <p:spPr/>
        <p:txBody>
          <a:bodyPr/>
          <a:lstStyle/>
          <a:p>
            <a:r>
              <a:rPr lang="en-US" altLang="en-US">
                <a:ea typeface="ＭＳ Ｐゴシック" panose="020B0600070205080204" pitchFamily="34" charset="-128"/>
              </a:rPr>
              <a:t>How effective are large psychoeducation groups in reducing symptoms?</a:t>
            </a:r>
          </a:p>
        </p:txBody>
      </p:sp>
      <p:sp>
        <p:nvSpPr>
          <p:cNvPr id="29698" name="Content Placeholder 2">
            <a:extLst>
              <a:ext uri="{FF2B5EF4-FFF2-40B4-BE49-F238E27FC236}">
                <a16:creationId xmlns:a16="http://schemas.microsoft.com/office/drawing/2014/main" id="{85AE5D04-8DF8-4343-91B7-8685DE909B41}"/>
              </a:ext>
            </a:extLst>
          </p:cNvPr>
          <p:cNvSpPr>
            <a:spLocks noGrp="1"/>
          </p:cNvSpPr>
          <p:nvPr>
            <p:ph idx="1"/>
          </p:nvPr>
        </p:nvSpPr>
        <p:spPr>
          <a:xfrm>
            <a:off x="457200" y="2609850"/>
            <a:ext cx="8229600" cy="3338513"/>
          </a:xfrm>
        </p:spPr>
        <p:txBody>
          <a:bodyPr/>
          <a:lstStyle/>
          <a:p>
            <a:r>
              <a:rPr lang="en-US" altLang="en-US">
                <a:ea typeface="ＭＳ Ｐゴシック" panose="020B0600070205080204" pitchFamily="34" charset="-128"/>
              </a:rPr>
              <a:t>Not effective</a:t>
            </a:r>
          </a:p>
          <a:p>
            <a:r>
              <a:rPr lang="en-US" altLang="en-US">
                <a:ea typeface="ＭＳ Ｐゴシック" panose="020B0600070205080204" pitchFamily="34" charset="-128"/>
              </a:rPr>
              <a:t>Minimally effective</a:t>
            </a:r>
          </a:p>
          <a:p>
            <a:r>
              <a:rPr lang="en-US" altLang="en-US">
                <a:ea typeface="ＭＳ Ｐゴシック" panose="020B0600070205080204" pitchFamily="34" charset="-128"/>
              </a:rPr>
              <a:t>Moderately effective</a:t>
            </a:r>
          </a:p>
          <a:p>
            <a:r>
              <a:rPr lang="en-US" altLang="en-US">
                <a:ea typeface="ＭＳ Ｐゴシック" panose="020B0600070205080204" pitchFamily="34" charset="-128"/>
              </a:rPr>
              <a:t>Curative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75BCCDED-B6E5-C24B-AE02-FFA5BF4EF75C}"/>
              </a:ext>
            </a:extLst>
          </p:cNvPr>
          <p:cNvSpPr>
            <a:spLocks noGrp="1"/>
          </p:cNvSpPr>
          <p:nvPr>
            <p:ph type="title"/>
          </p:nvPr>
        </p:nvSpPr>
        <p:spPr/>
        <p:txBody>
          <a:bodyPr/>
          <a:lstStyle/>
          <a:p>
            <a:r>
              <a:rPr lang="en-US" altLang="en-US">
                <a:ea typeface="ＭＳ Ｐゴシック" panose="020B0600070205080204" pitchFamily="34" charset="-128"/>
              </a:rPr>
              <a:t>How effective are large psychoeducation groups in reducing symptoms?</a:t>
            </a:r>
          </a:p>
        </p:txBody>
      </p:sp>
      <p:sp>
        <p:nvSpPr>
          <p:cNvPr id="30722" name="Content Placeholder 2">
            <a:extLst>
              <a:ext uri="{FF2B5EF4-FFF2-40B4-BE49-F238E27FC236}">
                <a16:creationId xmlns:a16="http://schemas.microsoft.com/office/drawing/2014/main" id="{426B758C-7B18-C74E-A038-DE97A5770A3A}"/>
              </a:ext>
            </a:extLst>
          </p:cNvPr>
          <p:cNvSpPr>
            <a:spLocks noGrp="1"/>
          </p:cNvSpPr>
          <p:nvPr>
            <p:ph idx="1"/>
          </p:nvPr>
        </p:nvSpPr>
        <p:spPr>
          <a:xfrm>
            <a:off x="457200" y="2609850"/>
            <a:ext cx="8229600" cy="3338513"/>
          </a:xfrm>
        </p:spPr>
        <p:txBody>
          <a:bodyPr/>
          <a:lstStyle/>
          <a:p>
            <a:r>
              <a:rPr lang="en-US" altLang="en-US">
                <a:ea typeface="ＭＳ Ｐゴシック" panose="020B0600070205080204" pitchFamily="34" charset="-128"/>
              </a:rPr>
              <a:t>Not effective</a:t>
            </a:r>
          </a:p>
          <a:p>
            <a:r>
              <a:rPr lang="en-US" altLang="en-US">
                <a:ea typeface="ＭＳ Ｐゴシック" panose="020B0600070205080204" pitchFamily="34" charset="-128"/>
              </a:rPr>
              <a:t>Minimally effective</a:t>
            </a:r>
          </a:p>
          <a:p>
            <a:r>
              <a:rPr lang="en-US" altLang="en-US" b="1">
                <a:ea typeface="ＭＳ Ｐゴシック" panose="020B0600070205080204" pitchFamily="34" charset="-128"/>
              </a:rPr>
              <a:t>Moderately effective*</a:t>
            </a:r>
          </a:p>
          <a:p>
            <a:r>
              <a:rPr lang="en-US" altLang="en-US">
                <a:ea typeface="ＭＳ Ｐゴシック" panose="020B0600070205080204" pitchFamily="34" charset="-128"/>
              </a:rPr>
              <a:t>Curative</a:t>
            </a:r>
          </a:p>
        </p:txBody>
      </p:sp>
      <p:sp>
        <p:nvSpPr>
          <p:cNvPr id="30723" name="TextBox 1">
            <a:extLst>
              <a:ext uri="{FF2B5EF4-FFF2-40B4-BE49-F238E27FC236}">
                <a16:creationId xmlns:a16="http://schemas.microsoft.com/office/drawing/2014/main" id="{96B9D25C-7833-BA45-A0CC-A712EAAA5DC9}"/>
              </a:ext>
            </a:extLst>
          </p:cNvPr>
          <p:cNvSpPr txBox="1">
            <a:spLocks noChangeArrowheads="1"/>
          </p:cNvSpPr>
          <p:nvPr/>
        </p:nvSpPr>
        <p:spPr bwMode="auto">
          <a:xfrm>
            <a:off x="976313" y="6156325"/>
            <a:ext cx="241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Myriad Web Pro" pitchFamily="34" charset="0"/>
                <a:ea typeface="ＭＳ Ｐゴシック" panose="020B0600070205080204" pitchFamily="34" charset="-128"/>
              </a:defRPr>
            </a:lvl1pPr>
            <a:lvl2pPr marL="742950" indent="-285750">
              <a:spcBef>
                <a:spcPct val="20000"/>
              </a:spcBef>
              <a:buChar char="–"/>
              <a:defRPr sz="2800">
                <a:solidFill>
                  <a:schemeClr val="tx1"/>
                </a:solidFill>
                <a:latin typeface="Myriad Web Pro" pitchFamily="34" charset="0"/>
                <a:ea typeface="ＭＳ Ｐゴシック" panose="020B0600070205080204" pitchFamily="34" charset="-128"/>
              </a:defRPr>
            </a:lvl2pPr>
            <a:lvl3pPr marL="1143000" indent="-228600">
              <a:spcBef>
                <a:spcPct val="20000"/>
              </a:spcBef>
              <a:buChar char="•"/>
              <a:defRPr sz="2400">
                <a:solidFill>
                  <a:schemeClr val="tx1"/>
                </a:solidFill>
                <a:latin typeface="Myriad Web Pro" pitchFamily="34" charset="0"/>
                <a:ea typeface="ＭＳ Ｐゴシック" panose="020B0600070205080204" pitchFamily="34" charset="-128"/>
              </a:defRPr>
            </a:lvl3pPr>
            <a:lvl4pPr marL="1600200" indent="-228600">
              <a:spcBef>
                <a:spcPct val="20000"/>
              </a:spcBef>
              <a:buChar char="–"/>
              <a:defRPr sz="2000">
                <a:solidFill>
                  <a:schemeClr val="tx1"/>
                </a:solidFill>
                <a:latin typeface="Myriad Web Pro" pitchFamily="34" charset="0"/>
                <a:ea typeface="ＭＳ Ｐゴシック" panose="020B0600070205080204" pitchFamily="34" charset="-128"/>
              </a:defRPr>
            </a:lvl4pPr>
            <a:lvl5pPr marL="2057400" indent="-228600">
              <a:spcBef>
                <a:spcPct val="20000"/>
              </a:spcBef>
              <a:buChar char="»"/>
              <a:defRPr sz="2000">
                <a:solidFill>
                  <a:schemeClr val="tx1"/>
                </a:solidFill>
                <a:latin typeface="Myriad Web Pro"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9pPr>
          </a:lstStyle>
          <a:p>
            <a:pPr>
              <a:spcBef>
                <a:spcPct val="0"/>
              </a:spcBef>
              <a:buFontTx/>
              <a:buNone/>
            </a:pPr>
            <a:r>
              <a:rPr lang="en-US" altLang="en-US" sz="2400">
                <a:latin typeface="Times" pitchFamily="2" charset="0"/>
              </a:rPr>
              <a:t>Limited RCT data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6FE3160E-88D4-2A44-8BAE-99412425542C}"/>
              </a:ext>
            </a:extLst>
          </p:cNvPr>
          <p:cNvSpPr>
            <a:spLocks noGrp="1"/>
          </p:cNvSpPr>
          <p:nvPr>
            <p:ph type="title"/>
          </p:nvPr>
        </p:nvSpPr>
        <p:spPr/>
        <p:txBody>
          <a:bodyPr/>
          <a:lstStyle/>
          <a:p>
            <a:r>
              <a:rPr lang="en-US" altLang="en-US">
                <a:ea typeface="ＭＳ Ｐゴシック" panose="020B0600070205080204" pitchFamily="34" charset="-128"/>
              </a:rPr>
              <a:t>A multi-service practice research network study of large group psychoeducational cognitive behavioural therapy.</a:t>
            </a:r>
          </a:p>
        </p:txBody>
      </p:sp>
      <p:sp>
        <p:nvSpPr>
          <p:cNvPr id="31746" name="Content Placeholder 2">
            <a:extLst>
              <a:ext uri="{FF2B5EF4-FFF2-40B4-BE49-F238E27FC236}">
                <a16:creationId xmlns:a16="http://schemas.microsoft.com/office/drawing/2014/main" id="{7043ED7F-1CE2-BE46-A4F0-6283A6C3E07D}"/>
              </a:ext>
            </a:extLst>
          </p:cNvPr>
          <p:cNvSpPr>
            <a:spLocks noGrp="1"/>
          </p:cNvSpPr>
          <p:nvPr>
            <p:ph idx="1"/>
          </p:nvPr>
        </p:nvSpPr>
        <p:spPr>
          <a:xfrm>
            <a:off x="457200" y="2609850"/>
            <a:ext cx="8229600" cy="3338513"/>
          </a:xfrm>
        </p:spPr>
        <p:txBody>
          <a:bodyPr/>
          <a:lstStyle/>
          <a:p>
            <a:r>
              <a:rPr lang="en-US" altLang="en-US">
                <a:ea typeface="ＭＳ Ｐゴシック" panose="020B0600070205080204" pitchFamily="34" charset="-128"/>
              </a:rPr>
              <a:t>4451 participants</a:t>
            </a:r>
          </a:p>
          <a:p>
            <a:r>
              <a:rPr lang="en-US" altLang="en-US">
                <a:ea typeface="ＭＳ Ｐゴシック" panose="020B0600070205080204" pitchFamily="34" charset="-128"/>
              </a:rPr>
              <a:t>Pre-post effect size d =0.70</a:t>
            </a:r>
          </a:p>
          <a:p>
            <a:r>
              <a:rPr lang="en-US" altLang="en-US">
                <a:ea typeface="ＭＳ Ｐゴシック" panose="020B0600070205080204" pitchFamily="34" charset="-128"/>
              </a:rPr>
              <a:t>Large group psychoeducational CBT is clinically effective, organizationally efficient, and consistent with a stepped care approach to service design.</a:t>
            </a:r>
          </a:p>
        </p:txBody>
      </p:sp>
      <p:sp>
        <p:nvSpPr>
          <p:cNvPr id="31747" name="TextBox 3">
            <a:extLst>
              <a:ext uri="{FF2B5EF4-FFF2-40B4-BE49-F238E27FC236}">
                <a16:creationId xmlns:a16="http://schemas.microsoft.com/office/drawing/2014/main" id="{A1F804ED-0E8D-7C46-8CCE-DEC52FC13B38}"/>
              </a:ext>
            </a:extLst>
          </p:cNvPr>
          <p:cNvSpPr txBox="1">
            <a:spLocks noChangeArrowheads="1"/>
          </p:cNvSpPr>
          <p:nvPr/>
        </p:nvSpPr>
        <p:spPr bwMode="auto">
          <a:xfrm>
            <a:off x="457200" y="6156325"/>
            <a:ext cx="6351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Myriad Web Pro" pitchFamily="34" charset="0"/>
                <a:ea typeface="ＭＳ Ｐゴシック" panose="020B0600070205080204" pitchFamily="34" charset="-128"/>
              </a:defRPr>
            </a:lvl1pPr>
            <a:lvl2pPr marL="742950" indent="-285750">
              <a:spcBef>
                <a:spcPct val="20000"/>
              </a:spcBef>
              <a:buChar char="–"/>
              <a:defRPr sz="2800">
                <a:solidFill>
                  <a:schemeClr val="tx1"/>
                </a:solidFill>
                <a:latin typeface="Myriad Web Pro" pitchFamily="34" charset="0"/>
                <a:ea typeface="ＭＳ Ｐゴシック" panose="020B0600070205080204" pitchFamily="34" charset="-128"/>
              </a:defRPr>
            </a:lvl2pPr>
            <a:lvl3pPr marL="1143000" indent="-228600">
              <a:spcBef>
                <a:spcPct val="20000"/>
              </a:spcBef>
              <a:buChar char="•"/>
              <a:defRPr sz="2400">
                <a:solidFill>
                  <a:schemeClr val="tx1"/>
                </a:solidFill>
                <a:latin typeface="Myriad Web Pro" pitchFamily="34" charset="0"/>
                <a:ea typeface="ＭＳ Ｐゴシック" panose="020B0600070205080204" pitchFamily="34" charset="-128"/>
              </a:defRPr>
            </a:lvl3pPr>
            <a:lvl4pPr marL="1600200" indent="-228600">
              <a:spcBef>
                <a:spcPct val="20000"/>
              </a:spcBef>
              <a:buChar char="–"/>
              <a:defRPr sz="2000">
                <a:solidFill>
                  <a:schemeClr val="tx1"/>
                </a:solidFill>
                <a:latin typeface="Myriad Web Pro" pitchFamily="34" charset="0"/>
                <a:ea typeface="ＭＳ Ｐゴシック" panose="020B0600070205080204" pitchFamily="34" charset="-128"/>
              </a:defRPr>
            </a:lvl4pPr>
            <a:lvl5pPr marL="2057400" indent="-228600">
              <a:spcBef>
                <a:spcPct val="20000"/>
              </a:spcBef>
              <a:buChar char="»"/>
              <a:defRPr sz="2000">
                <a:solidFill>
                  <a:schemeClr val="tx1"/>
                </a:solidFill>
                <a:latin typeface="Myriad Web Pro"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9pPr>
          </a:lstStyle>
          <a:p>
            <a:pPr>
              <a:spcBef>
                <a:spcPct val="0"/>
              </a:spcBef>
              <a:buFontTx/>
              <a:buNone/>
            </a:pPr>
            <a:r>
              <a:rPr lang="en-US" altLang="en-US" sz="2400">
                <a:latin typeface="Times" pitchFamily="2" charset="0"/>
              </a:rPr>
              <a:t>Delgadillo et al. Behavior Research Therapy 2016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8" descr="Opening slide.jpg">
            <a:extLst>
              <a:ext uri="{FF2B5EF4-FFF2-40B4-BE49-F238E27FC236}">
                <a16:creationId xmlns:a16="http://schemas.microsoft.com/office/drawing/2014/main" id="{E8A3F019-2223-3D49-9B04-3DF27BF5FF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9144000" cy="699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TextBox 10">
            <a:extLst>
              <a:ext uri="{FF2B5EF4-FFF2-40B4-BE49-F238E27FC236}">
                <a16:creationId xmlns:a16="http://schemas.microsoft.com/office/drawing/2014/main" id="{FD99FD63-181F-E54F-9E20-260F471FD052}"/>
              </a:ext>
            </a:extLst>
          </p:cNvPr>
          <p:cNvSpPr txBox="1">
            <a:spLocks noChangeArrowheads="1"/>
          </p:cNvSpPr>
          <p:nvPr/>
        </p:nvSpPr>
        <p:spPr bwMode="auto">
          <a:xfrm>
            <a:off x="415925" y="2019300"/>
            <a:ext cx="8229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Myriad Web Pro" pitchFamily="34" charset="0"/>
                <a:ea typeface="ＭＳ Ｐゴシック" panose="020B0600070205080204" pitchFamily="34" charset="-128"/>
              </a:defRPr>
            </a:lvl1pPr>
            <a:lvl2pPr marL="742950" indent="-285750">
              <a:spcBef>
                <a:spcPct val="20000"/>
              </a:spcBef>
              <a:buChar char="–"/>
              <a:defRPr sz="2800">
                <a:solidFill>
                  <a:schemeClr val="tx1"/>
                </a:solidFill>
                <a:latin typeface="Myriad Web Pro" pitchFamily="34" charset="0"/>
                <a:ea typeface="ＭＳ Ｐゴシック" panose="020B0600070205080204" pitchFamily="34" charset="-128"/>
              </a:defRPr>
            </a:lvl2pPr>
            <a:lvl3pPr marL="1143000" indent="-228600">
              <a:spcBef>
                <a:spcPct val="20000"/>
              </a:spcBef>
              <a:buChar char="•"/>
              <a:defRPr sz="2400">
                <a:solidFill>
                  <a:schemeClr val="tx1"/>
                </a:solidFill>
                <a:latin typeface="Myriad Web Pro" pitchFamily="34" charset="0"/>
                <a:ea typeface="ＭＳ Ｐゴシック" panose="020B0600070205080204" pitchFamily="34" charset="-128"/>
              </a:defRPr>
            </a:lvl3pPr>
            <a:lvl4pPr marL="1600200" indent="-228600">
              <a:spcBef>
                <a:spcPct val="20000"/>
              </a:spcBef>
              <a:buChar char="–"/>
              <a:defRPr sz="2000">
                <a:solidFill>
                  <a:schemeClr val="tx1"/>
                </a:solidFill>
                <a:latin typeface="Myriad Web Pro" pitchFamily="34" charset="0"/>
                <a:ea typeface="ＭＳ Ｐゴシック" panose="020B0600070205080204" pitchFamily="34" charset="-128"/>
              </a:defRPr>
            </a:lvl4pPr>
            <a:lvl5pPr marL="2057400" indent="-228600">
              <a:spcBef>
                <a:spcPct val="20000"/>
              </a:spcBef>
              <a:buChar char="»"/>
              <a:defRPr sz="2000">
                <a:solidFill>
                  <a:schemeClr val="tx1"/>
                </a:solidFill>
                <a:latin typeface="Myriad Web Pro"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9pPr>
          </a:lstStyle>
          <a:p>
            <a:pPr algn="ctr" eaLnBrk="1" hangingPunct="1">
              <a:spcBef>
                <a:spcPct val="0"/>
              </a:spcBef>
              <a:buFontTx/>
              <a:buNone/>
            </a:pPr>
            <a:endParaRPr lang="en-CA" altLang="en-US" sz="4400" b="1">
              <a:solidFill>
                <a:srgbClr val="FFC000"/>
              </a:solidFill>
              <a:latin typeface="Times New Roman" panose="02020603050405020304" pitchFamily="18" charset="0"/>
            </a:endParaRPr>
          </a:p>
          <a:p>
            <a:pPr algn="ctr" eaLnBrk="1" hangingPunct="1">
              <a:spcBef>
                <a:spcPct val="0"/>
              </a:spcBef>
              <a:buFontTx/>
              <a:buNone/>
            </a:pPr>
            <a:r>
              <a:rPr lang="en-CA" altLang="en-US" sz="3600" b="1">
                <a:solidFill>
                  <a:srgbClr val="FFC000"/>
                </a:solidFill>
                <a:latin typeface="Times New Roman" panose="02020603050405020304" pitchFamily="18" charset="0"/>
              </a:rPr>
              <a:t>Genesis of CBTm Classes</a:t>
            </a:r>
            <a:endParaRPr lang="en-US" altLang="en-US" sz="3600">
              <a:solidFill>
                <a:srgbClr val="FFC000"/>
              </a:solidFill>
              <a:latin typeface="Times New Roman" panose="02020603050405020304" pitchFamily="18" charset="0"/>
            </a:endParaRPr>
          </a:p>
          <a:p>
            <a:pPr algn="ctr" eaLnBrk="1" hangingPunct="1">
              <a:spcBef>
                <a:spcPct val="0"/>
              </a:spcBef>
              <a:buFontTx/>
              <a:buNone/>
            </a:pPr>
            <a:endParaRPr lang="en-US" altLang="en-US" sz="2800">
              <a:solidFill>
                <a:srgbClr val="FFC000"/>
              </a:solidFill>
              <a:latin typeface="Minion Pro" pitchFamily="18" charset="0"/>
            </a:endParaRPr>
          </a:p>
        </p:txBody>
      </p:sp>
      <p:pic>
        <p:nvPicPr>
          <p:cNvPr id="32771" name="Picture 1">
            <a:extLst>
              <a:ext uri="{FF2B5EF4-FFF2-40B4-BE49-F238E27FC236}">
                <a16:creationId xmlns:a16="http://schemas.microsoft.com/office/drawing/2014/main" id="{C676F2D9-5FE4-7545-A2BC-1A27CC1829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5925" y="5532438"/>
            <a:ext cx="2401888"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C7C3A6D2-B2D9-764E-9DDD-7A0B9349035F}"/>
              </a:ext>
            </a:extLst>
          </p:cNvPr>
          <p:cNvSpPr>
            <a:spLocks noGrp="1"/>
          </p:cNvSpPr>
          <p:nvPr>
            <p:ph type="title"/>
          </p:nvPr>
        </p:nvSpPr>
        <p:spPr/>
        <p:txBody>
          <a:bodyPr/>
          <a:lstStyle/>
          <a:p>
            <a:r>
              <a:rPr lang="en-US" altLang="en-US">
                <a:ea typeface="ＭＳ Ｐゴシック" panose="020B0600070205080204" pitchFamily="34" charset="-128"/>
              </a:rPr>
              <a:t>Timeline</a:t>
            </a:r>
          </a:p>
        </p:txBody>
      </p:sp>
      <p:sp>
        <p:nvSpPr>
          <p:cNvPr id="3" name="Content Placeholder 2">
            <a:extLst>
              <a:ext uri="{FF2B5EF4-FFF2-40B4-BE49-F238E27FC236}">
                <a16:creationId xmlns:a16="http://schemas.microsoft.com/office/drawing/2014/main" id="{AB44D998-785E-E547-83A8-F17FB75AC489}"/>
              </a:ext>
            </a:extLst>
          </p:cNvPr>
          <p:cNvSpPr>
            <a:spLocks noGrp="1"/>
          </p:cNvSpPr>
          <p:nvPr>
            <p:ph idx="1"/>
          </p:nvPr>
        </p:nvSpPr>
        <p:spPr/>
        <p:txBody>
          <a:bodyPr>
            <a:normAutofit fontScale="92500" lnSpcReduction="20000"/>
          </a:bodyPr>
          <a:lstStyle/>
          <a:p>
            <a:pPr>
              <a:defRPr/>
            </a:pPr>
            <a:r>
              <a:rPr lang="en-US" dirty="0"/>
              <a:t>2013</a:t>
            </a:r>
          </a:p>
          <a:p>
            <a:pPr lvl="1">
              <a:defRPr/>
            </a:pPr>
            <a:r>
              <a:rPr lang="en-US" dirty="0"/>
              <a:t>Waiting time for CBT &gt;1 year</a:t>
            </a:r>
          </a:p>
          <a:p>
            <a:pPr lvl="1">
              <a:defRPr/>
            </a:pPr>
            <a:r>
              <a:rPr lang="en-US" dirty="0"/>
              <a:t>Partnerships with CODI program and Clinical Health Psychology (Quickstart)</a:t>
            </a:r>
          </a:p>
          <a:p>
            <a:pPr lvl="1">
              <a:defRPr/>
            </a:pPr>
            <a:r>
              <a:rPr lang="en-US" dirty="0"/>
              <a:t>Developed the Class-based Model</a:t>
            </a:r>
          </a:p>
          <a:p>
            <a:pPr>
              <a:defRPr/>
            </a:pPr>
            <a:r>
              <a:rPr lang="en-US" dirty="0"/>
              <a:t>January 2014</a:t>
            </a:r>
          </a:p>
          <a:p>
            <a:pPr lvl="1">
              <a:defRPr/>
            </a:pPr>
            <a:r>
              <a:rPr lang="en-US" dirty="0"/>
              <a:t>2-session CBT classes for Anxiety disorders </a:t>
            </a:r>
          </a:p>
          <a:p>
            <a:pPr>
              <a:defRPr/>
            </a:pPr>
            <a:r>
              <a:rPr lang="en-US" dirty="0"/>
              <a:t>January 2015</a:t>
            </a:r>
          </a:p>
          <a:p>
            <a:pPr lvl="1">
              <a:defRPr/>
            </a:pPr>
            <a:r>
              <a:rPr lang="en-US" dirty="0"/>
              <a:t>4-session CBT classes for Mood and Anxiety Disorders</a:t>
            </a:r>
          </a:p>
          <a:p>
            <a:pPr lvl="1">
              <a:defRPr/>
            </a:pPr>
            <a:endParaRPr lang="en-US" dirty="0"/>
          </a:p>
          <a:p>
            <a:pPr lvl="1">
              <a:defRPr/>
            </a:pP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69B52AB8-6A51-9741-95F9-F0E25A6BC45F}"/>
              </a:ext>
            </a:extLst>
          </p:cNvPr>
          <p:cNvSpPr>
            <a:spLocks noGrp="1"/>
          </p:cNvSpPr>
          <p:nvPr>
            <p:ph type="title"/>
          </p:nvPr>
        </p:nvSpPr>
        <p:spPr/>
        <p:txBody>
          <a:bodyPr/>
          <a:lstStyle/>
          <a:p>
            <a:r>
              <a:rPr lang="en-US" altLang="en-US" sz="3600">
                <a:ea typeface="ＭＳ Ｐゴシック" panose="020B0600070205080204" pitchFamily="34" charset="-128"/>
              </a:rPr>
              <a:t>CBTm Classes</a:t>
            </a:r>
          </a:p>
        </p:txBody>
      </p:sp>
      <p:sp>
        <p:nvSpPr>
          <p:cNvPr id="35842" name="Content Placeholder 2">
            <a:extLst>
              <a:ext uri="{FF2B5EF4-FFF2-40B4-BE49-F238E27FC236}">
                <a16:creationId xmlns:a16="http://schemas.microsoft.com/office/drawing/2014/main" id="{E02BD3EA-57C1-E346-B46D-7F628F63F28E}"/>
              </a:ext>
            </a:extLst>
          </p:cNvPr>
          <p:cNvSpPr>
            <a:spLocks noGrp="1"/>
          </p:cNvSpPr>
          <p:nvPr>
            <p:ph idx="1"/>
          </p:nvPr>
        </p:nvSpPr>
        <p:spPr>
          <a:xfrm>
            <a:off x="466725" y="2338388"/>
            <a:ext cx="7772400" cy="3992562"/>
          </a:xfrm>
        </p:spPr>
        <p:txBody>
          <a:bodyPr/>
          <a:lstStyle/>
          <a:p>
            <a:r>
              <a:rPr lang="en-US" altLang="en-US">
                <a:ea typeface="ＭＳ Ｐゴシック" panose="020B0600070205080204" pitchFamily="34" charset="-128"/>
              </a:rPr>
              <a:t>Learn the basic principles of CBT for depressive and anxiety symptoms</a:t>
            </a:r>
          </a:p>
          <a:p>
            <a:r>
              <a:rPr lang="en-US" altLang="en-US">
                <a:ea typeface="ＭＳ Ｐゴシック" panose="020B0600070205080204" pitchFamily="34" charset="-128"/>
              </a:rPr>
              <a:t>Learn about good quality self-help CBT resources</a:t>
            </a:r>
          </a:p>
          <a:p>
            <a:r>
              <a:rPr lang="en-US" altLang="en-US">
                <a:ea typeface="ＭＳ Ｐゴシック" panose="020B0600070205080204" pitchFamily="34" charset="-128"/>
              </a:rPr>
              <a:t>Get a head start on CBT as part of their recovery</a:t>
            </a:r>
          </a:p>
          <a:p>
            <a:endParaRPr lang="en-US" altLang="en-US">
              <a:ea typeface="ＭＳ Ｐゴシック" panose="020B0600070205080204" pitchFamily="34" charset="-128"/>
            </a:endParaRPr>
          </a:p>
          <a:p>
            <a:pPr lvl="1"/>
            <a:endParaRPr lang="en-US" altLang="en-US">
              <a:ea typeface="ＭＳ Ｐゴシック" panose="020B0600070205080204" pitchFamily="34" charset="-12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a:extLst>
              <a:ext uri="{FF2B5EF4-FFF2-40B4-BE49-F238E27FC236}">
                <a16:creationId xmlns:a16="http://schemas.microsoft.com/office/drawing/2014/main" id="{F7579168-4CD0-2447-AC66-2F3F41E9BDAC}"/>
              </a:ext>
            </a:extLst>
          </p:cNvPr>
          <p:cNvSpPr>
            <a:spLocks noGrp="1"/>
          </p:cNvSpPr>
          <p:nvPr>
            <p:ph type="title"/>
          </p:nvPr>
        </p:nvSpPr>
        <p:spPr/>
        <p:txBody>
          <a:bodyPr/>
          <a:lstStyle/>
          <a:p>
            <a:r>
              <a:rPr lang="en-US" altLang="en-US">
                <a:ea typeface="ＭＳ Ｐゴシック" panose="020B0600070205080204" pitchFamily="34" charset="-128"/>
              </a:rPr>
              <a:t>Learning Objectives</a:t>
            </a:r>
          </a:p>
        </p:txBody>
      </p:sp>
      <p:sp>
        <p:nvSpPr>
          <p:cNvPr id="7170" name="Content Placeholder 2">
            <a:extLst>
              <a:ext uri="{FF2B5EF4-FFF2-40B4-BE49-F238E27FC236}">
                <a16:creationId xmlns:a16="http://schemas.microsoft.com/office/drawing/2014/main" id="{E0B8F288-D8C8-4E46-A9BA-F43EF3F054D5}"/>
              </a:ext>
            </a:extLst>
          </p:cNvPr>
          <p:cNvSpPr>
            <a:spLocks noGrp="1"/>
          </p:cNvSpPr>
          <p:nvPr>
            <p:ph idx="1"/>
          </p:nvPr>
        </p:nvSpPr>
        <p:spPr/>
        <p:txBody>
          <a:bodyPr/>
          <a:lstStyle/>
          <a:p>
            <a:r>
              <a:rPr lang="en-US" altLang="en-US" sz="2800">
                <a:ea typeface="ＭＳ Ｐゴシック" panose="020B0600070205080204" pitchFamily="34" charset="-128"/>
              </a:rPr>
              <a:t>Review the evidence base for CBT for mood and anxiety disorders</a:t>
            </a:r>
          </a:p>
          <a:p>
            <a:endParaRPr lang="en-US" altLang="en-US" sz="2800">
              <a:ea typeface="ＭＳ Ｐゴシック" panose="020B0600070205080204" pitchFamily="34" charset="-128"/>
            </a:endParaRPr>
          </a:p>
          <a:p>
            <a:r>
              <a:rPr lang="en-US" altLang="en-US" sz="2800">
                <a:ea typeface="ＭＳ Ｐゴシック" panose="020B0600070205080204" pitchFamily="34" charset="-128"/>
              </a:rPr>
              <a:t>Describe the process of implementation and Evaluation of CBTm classes</a:t>
            </a:r>
          </a:p>
          <a:p>
            <a:endParaRPr lang="en-US" altLang="en-US" sz="2800">
              <a:ea typeface="ＭＳ Ｐゴシック" panose="020B0600070205080204" pitchFamily="34" charset="-128"/>
            </a:endParaRPr>
          </a:p>
          <a:p>
            <a:r>
              <a:rPr lang="en-US" altLang="en-US" sz="2800">
                <a:ea typeface="ＭＳ Ｐゴシック" panose="020B0600070205080204" pitchFamily="34" charset="-128"/>
              </a:rPr>
              <a:t>Articulate the lessons learned and future directions</a:t>
            </a:r>
          </a:p>
          <a:p>
            <a:endParaRPr lang="en-US" altLang="en-US" sz="2800">
              <a:ea typeface="ＭＳ Ｐゴシック" panose="020B0600070205080204" pitchFamily="34" charset="-128"/>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D091651F-5200-C645-AA51-CA8F3EF52452}"/>
              </a:ext>
            </a:extLst>
          </p:cNvPr>
          <p:cNvSpPr>
            <a:spLocks noGrp="1"/>
          </p:cNvSpPr>
          <p:nvPr>
            <p:ph type="title"/>
          </p:nvPr>
        </p:nvSpPr>
        <p:spPr/>
        <p:txBody>
          <a:bodyPr/>
          <a:lstStyle/>
          <a:p>
            <a:r>
              <a:rPr lang="en-US" altLang="en-US">
                <a:ea typeface="ＭＳ Ｐゴシック" panose="020B0600070205080204" pitchFamily="34" charset="-128"/>
              </a:rPr>
              <a:t>CBTm Classes</a:t>
            </a:r>
          </a:p>
        </p:txBody>
      </p:sp>
      <p:sp>
        <p:nvSpPr>
          <p:cNvPr id="36866" name="Content Placeholder 2">
            <a:extLst>
              <a:ext uri="{FF2B5EF4-FFF2-40B4-BE49-F238E27FC236}">
                <a16:creationId xmlns:a16="http://schemas.microsoft.com/office/drawing/2014/main" id="{BE616D2F-E524-B949-8D55-73CC430AF949}"/>
              </a:ext>
            </a:extLst>
          </p:cNvPr>
          <p:cNvSpPr>
            <a:spLocks noGrp="1"/>
          </p:cNvSpPr>
          <p:nvPr>
            <p:ph idx="1"/>
          </p:nvPr>
        </p:nvSpPr>
        <p:spPr/>
        <p:txBody>
          <a:bodyPr/>
          <a:lstStyle/>
          <a:p>
            <a:r>
              <a:rPr lang="en-US" altLang="en-US">
                <a:ea typeface="ＭＳ Ｐゴシック" panose="020B0600070205080204" pitchFamily="34" charset="-128"/>
              </a:rPr>
              <a:t>Minimal Exclusion criteria</a:t>
            </a:r>
          </a:p>
          <a:p>
            <a:pPr lvl="1"/>
            <a:r>
              <a:rPr lang="en-US" altLang="en-US">
                <a:ea typeface="ＭＳ Ｐゴシック" panose="020B0600070205080204" pitchFamily="34" charset="-128"/>
              </a:rPr>
              <a:t>Cognitive impairment, high suicide risk, and psychotic symptoms</a:t>
            </a:r>
          </a:p>
          <a:p>
            <a:r>
              <a:rPr lang="en-US" altLang="en-US">
                <a:ea typeface="ＭＳ Ｐゴシック" panose="020B0600070205080204" pitchFamily="34" charset="-128"/>
              </a:rPr>
              <a:t>Four 90 min sessions</a:t>
            </a:r>
          </a:p>
          <a:p>
            <a:r>
              <a:rPr lang="en-US" altLang="en-US">
                <a:ea typeface="ＭＳ Ｐゴシック" panose="020B0600070205080204" pitchFamily="34" charset="-128"/>
              </a:rPr>
              <a:t>Up to 50 people per class</a:t>
            </a:r>
          </a:p>
          <a:p>
            <a:r>
              <a:rPr lang="en-US" altLang="en-US">
                <a:ea typeface="ＭＳ Ｐゴシック" panose="020B0600070205080204" pitchFamily="34" charset="-128"/>
              </a:rPr>
              <a:t>One family member or support person per client invited.</a:t>
            </a:r>
          </a:p>
          <a:p>
            <a:endParaRPr lang="en-US" altLang="en-US">
              <a:ea typeface="ＭＳ Ｐゴシック" panose="020B0600070205080204" pitchFamily="34" charset="-128"/>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1418B863-A4C2-7C41-A599-780215970808}"/>
              </a:ext>
            </a:extLst>
          </p:cNvPr>
          <p:cNvSpPr>
            <a:spLocks noGrp="1"/>
          </p:cNvSpPr>
          <p:nvPr>
            <p:ph type="title"/>
          </p:nvPr>
        </p:nvSpPr>
        <p:spPr/>
        <p:txBody>
          <a:bodyPr/>
          <a:lstStyle/>
          <a:p>
            <a:r>
              <a:rPr lang="en-US" altLang="en-US" sz="3600">
                <a:ea typeface="ＭＳ Ｐゴシック" panose="020B0600070205080204" pitchFamily="34" charset="-128"/>
              </a:rPr>
              <a:t>Why classes?</a:t>
            </a:r>
          </a:p>
        </p:txBody>
      </p:sp>
      <p:sp>
        <p:nvSpPr>
          <p:cNvPr id="37890" name="Content Placeholder 2">
            <a:extLst>
              <a:ext uri="{FF2B5EF4-FFF2-40B4-BE49-F238E27FC236}">
                <a16:creationId xmlns:a16="http://schemas.microsoft.com/office/drawing/2014/main" id="{A166FE83-F2E1-584C-AB74-F244281ED61B}"/>
              </a:ext>
            </a:extLst>
          </p:cNvPr>
          <p:cNvSpPr>
            <a:spLocks noGrp="1"/>
          </p:cNvSpPr>
          <p:nvPr>
            <p:ph idx="1"/>
          </p:nvPr>
        </p:nvSpPr>
        <p:spPr/>
        <p:txBody>
          <a:bodyPr/>
          <a:lstStyle/>
          <a:p>
            <a:r>
              <a:rPr lang="en-US" altLang="en-US">
                <a:ea typeface="ＭＳ Ｐゴシック" panose="020B0600070205080204" pitchFamily="34" charset="-128"/>
              </a:rPr>
              <a:t>CBT is first line for mood and anxiety disorders and is not easily accessible in the public funded system</a:t>
            </a:r>
          </a:p>
          <a:p>
            <a:endParaRPr lang="en-US" altLang="en-US">
              <a:ea typeface="ＭＳ Ｐゴシック" panose="020B0600070205080204" pitchFamily="34" charset="-128"/>
            </a:endParaRPr>
          </a:p>
          <a:p>
            <a:r>
              <a:rPr lang="en-US" altLang="en-US">
                <a:ea typeface="ＭＳ Ｐゴシック" panose="020B0600070205080204" pitchFamily="34" charset="-128"/>
              </a:rPr>
              <a:t>Unmet self-perceived need for psychotherapy is greater than unmet need for medications</a:t>
            </a:r>
          </a:p>
          <a:p>
            <a:endParaRPr lang="en-US" altLang="en-US">
              <a:ea typeface="ＭＳ Ｐゴシック" panose="020B0600070205080204" pitchFamily="34" charset="-128"/>
            </a:endParaRPr>
          </a:p>
          <a:p>
            <a:pPr lvl="1"/>
            <a:endParaRPr lang="en-US" altLang="en-US">
              <a:ea typeface="ＭＳ Ｐゴシック" panose="020B0600070205080204" pitchFamily="34" charset="-128"/>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67FF99D0-C199-0041-AFE2-47862B5076E1}"/>
              </a:ext>
            </a:extLst>
          </p:cNvPr>
          <p:cNvSpPr>
            <a:spLocks noGrp="1"/>
          </p:cNvSpPr>
          <p:nvPr>
            <p:ph type="title"/>
          </p:nvPr>
        </p:nvSpPr>
        <p:spPr/>
        <p:txBody>
          <a:bodyPr/>
          <a:lstStyle/>
          <a:p>
            <a:r>
              <a:rPr lang="en-US" altLang="en-US">
                <a:ea typeface="ＭＳ Ｐゴシック" panose="020B0600070205080204" pitchFamily="34" charset="-128"/>
              </a:rPr>
              <a:t>Why Classes are innovative in delivering therapy?</a:t>
            </a:r>
          </a:p>
        </p:txBody>
      </p:sp>
      <p:sp>
        <p:nvSpPr>
          <p:cNvPr id="38914" name="Content Placeholder 2">
            <a:extLst>
              <a:ext uri="{FF2B5EF4-FFF2-40B4-BE49-F238E27FC236}">
                <a16:creationId xmlns:a16="http://schemas.microsoft.com/office/drawing/2014/main" id="{900DABB1-91F0-9D43-8583-75145A303450}"/>
              </a:ext>
            </a:extLst>
          </p:cNvPr>
          <p:cNvSpPr>
            <a:spLocks noGrp="1"/>
          </p:cNvSpPr>
          <p:nvPr>
            <p:ph idx="1"/>
          </p:nvPr>
        </p:nvSpPr>
        <p:spPr>
          <a:xfrm>
            <a:off x="466725" y="1946275"/>
            <a:ext cx="8134350" cy="3992563"/>
          </a:xfrm>
        </p:spPr>
        <p:txBody>
          <a:bodyPr/>
          <a:lstStyle/>
          <a:p>
            <a:r>
              <a:rPr lang="en-US" altLang="en-US">
                <a:ea typeface="ＭＳ Ｐゴシック" panose="020B0600070205080204" pitchFamily="34" charset="-128"/>
              </a:rPr>
              <a:t>Everyone has been in a class, not everyone has been/wants to be in therapy</a:t>
            </a:r>
          </a:p>
          <a:p>
            <a:endParaRPr lang="en-US" altLang="en-US">
              <a:ea typeface="ＭＳ Ｐゴシック" panose="020B0600070205080204" pitchFamily="34" charset="-128"/>
            </a:endParaRPr>
          </a:p>
          <a:p>
            <a:r>
              <a:rPr lang="en-US" altLang="en-US">
                <a:ea typeface="ＭＳ Ｐゴシック" panose="020B0600070205080204" pitchFamily="34" charset="-128"/>
              </a:rPr>
              <a:t>Psychoeducation format provides a less intensive environment </a:t>
            </a:r>
          </a:p>
          <a:p>
            <a:endParaRPr lang="en-US" altLang="en-US">
              <a:ea typeface="ＭＳ Ｐゴシック" panose="020B0600070205080204" pitchFamily="34" charset="-128"/>
            </a:endParaRPr>
          </a:p>
          <a:p>
            <a:r>
              <a:rPr lang="en-US" altLang="en-US">
                <a:ea typeface="ＭＳ Ｐゴシック" panose="020B0600070205080204" pitchFamily="34" charset="-128"/>
              </a:rPr>
              <a:t>Reduce waiting times</a:t>
            </a:r>
          </a:p>
          <a:p>
            <a:endParaRPr lang="en-US" altLang="en-US">
              <a:ea typeface="ＭＳ Ｐゴシック" panose="020B0600070205080204" pitchFamily="34" charset="-128"/>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E898FFEF-0BC1-FD4E-B8AA-BDF869F41F0B}"/>
              </a:ext>
            </a:extLst>
          </p:cNvPr>
          <p:cNvSpPr>
            <a:spLocks noGrp="1"/>
          </p:cNvSpPr>
          <p:nvPr>
            <p:ph type="title"/>
          </p:nvPr>
        </p:nvSpPr>
        <p:spPr/>
        <p:txBody>
          <a:bodyPr/>
          <a:lstStyle/>
          <a:p>
            <a:r>
              <a:rPr lang="en-US" altLang="en-US">
                <a:ea typeface="ＭＳ Ｐゴシック" panose="020B0600070205080204" pitchFamily="34" charset="-128"/>
              </a:rPr>
              <a:t>Why Classes?</a:t>
            </a:r>
          </a:p>
        </p:txBody>
      </p:sp>
      <p:sp>
        <p:nvSpPr>
          <p:cNvPr id="39938" name="Content Placeholder 2">
            <a:extLst>
              <a:ext uri="{FF2B5EF4-FFF2-40B4-BE49-F238E27FC236}">
                <a16:creationId xmlns:a16="http://schemas.microsoft.com/office/drawing/2014/main" id="{981626BD-BA58-014C-8137-277D3D40D5FD}"/>
              </a:ext>
            </a:extLst>
          </p:cNvPr>
          <p:cNvSpPr>
            <a:spLocks noGrp="1"/>
          </p:cNvSpPr>
          <p:nvPr>
            <p:ph idx="1"/>
          </p:nvPr>
        </p:nvSpPr>
        <p:spPr/>
        <p:txBody>
          <a:bodyPr/>
          <a:lstStyle/>
          <a:p>
            <a:r>
              <a:rPr lang="en-US" altLang="en-US">
                <a:ea typeface="ＭＳ Ｐゴシック" panose="020B0600070205080204" pitchFamily="34" charset="-128"/>
              </a:rPr>
              <a:t>Improves efficiency</a:t>
            </a:r>
          </a:p>
          <a:p>
            <a:endParaRPr lang="en-US" altLang="en-US">
              <a:ea typeface="ＭＳ Ｐゴシック" panose="020B0600070205080204" pitchFamily="34" charset="-128"/>
            </a:endParaRPr>
          </a:p>
          <a:p>
            <a:r>
              <a:rPr lang="en-US" altLang="en-US">
                <a:ea typeface="ＭＳ Ｐゴシック" panose="020B0600070205080204" pitchFamily="34" charset="-128"/>
              </a:rPr>
              <a:t>After attending the classes people are more socialized to the expectations for therapy</a:t>
            </a:r>
          </a:p>
          <a:p>
            <a:endParaRPr lang="en-US" altLang="en-US">
              <a:ea typeface="ＭＳ Ｐゴシック" panose="020B0600070205080204" pitchFamily="34" charset="-128"/>
            </a:endParaRPr>
          </a:p>
          <a:p>
            <a:r>
              <a:rPr lang="en-US" altLang="en-US">
                <a:ea typeface="ＭＳ Ｐゴシック" panose="020B0600070205080204" pitchFamily="34" charset="-128"/>
              </a:rPr>
              <a:t>Self-selection into more intensive therapy</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3818A637-4249-A145-991A-9CA77CA0C86F}"/>
              </a:ext>
            </a:extLst>
          </p:cNvPr>
          <p:cNvSpPr>
            <a:spLocks noGrp="1"/>
          </p:cNvSpPr>
          <p:nvPr>
            <p:ph type="title"/>
          </p:nvPr>
        </p:nvSpPr>
        <p:spPr/>
        <p:txBody>
          <a:bodyPr/>
          <a:lstStyle/>
          <a:p>
            <a:r>
              <a:rPr lang="en-US" altLang="en-US">
                <a:solidFill>
                  <a:schemeClr val="tx1"/>
                </a:solidFill>
                <a:ea typeface="ＭＳ Ｐゴシック" panose="020B0600070205080204" pitchFamily="34" charset="-128"/>
              </a:rPr>
              <a:t>CBT at HSC – Changes</a:t>
            </a:r>
          </a:p>
        </p:txBody>
      </p:sp>
      <p:sp>
        <p:nvSpPr>
          <p:cNvPr id="4" name="Rounded Rectangle 3">
            <a:extLst>
              <a:ext uri="{FF2B5EF4-FFF2-40B4-BE49-F238E27FC236}">
                <a16:creationId xmlns:a16="http://schemas.microsoft.com/office/drawing/2014/main" id="{37F8CE05-9441-A24A-84DC-E3EA704396D9}"/>
              </a:ext>
            </a:extLst>
          </p:cNvPr>
          <p:cNvSpPr/>
          <p:nvPr/>
        </p:nvSpPr>
        <p:spPr>
          <a:xfrm>
            <a:off x="752475" y="2420938"/>
            <a:ext cx="1223963" cy="85248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a:extLst>
              <a:ext uri="{FF2B5EF4-FFF2-40B4-BE49-F238E27FC236}">
                <a16:creationId xmlns:a16="http://schemas.microsoft.com/office/drawing/2014/main" id="{ECB4A56F-81D5-5146-8E7A-AB3044175B8F}"/>
              </a:ext>
            </a:extLst>
          </p:cNvPr>
          <p:cNvSpPr/>
          <p:nvPr/>
        </p:nvSpPr>
        <p:spPr>
          <a:xfrm>
            <a:off x="7196138" y="2420938"/>
            <a:ext cx="1225550" cy="85248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Rounded Rectangle 9">
            <a:extLst>
              <a:ext uri="{FF2B5EF4-FFF2-40B4-BE49-F238E27FC236}">
                <a16:creationId xmlns:a16="http://schemas.microsoft.com/office/drawing/2014/main" id="{F85F61A6-B2C0-564F-911F-788CDCFB9D6B}"/>
              </a:ext>
            </a:extLst>
          </p:cNvPr>
          <p:cNvSpPr/>
          <p:nvPr/>
        </p:nvSpPr>
        <p:spPr>
          <a:xfrm>
            <a:off x="949325" y="4310063"/>
            <a:ext cx="1223963" cy="85248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Rounded Rectangle 10">
            <a:extLst>
              <a:ext uri="{FF2B5EF4-FFF2-40B4-BE49-F238E27FC236}">
                <a16:creationId xmlns:a16="http://schemas.microsoft.com/office/drawing/2014/main" id="{389A3534-F2DB-C74F-8B22-E45BB93A92A1}"/>
              </a:ext>
            </a:extLst>
          </p:cNvPr>
          <p:cNvSpPr/>
          <p:nvPr/>
        </p:nvSpPr>
        <p:spPr>
          <a:xfrm>
            <a:off x="3670300" y="4316413"/>
            <a:ext cx="1395413" cy="85248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Rounded Rectangle 11">
            <a:extLst>
              <a:ext uri="{FF2B5EF4-FFF2-40B4-BE49-F238E27FC236}">
                <a16:creationId xmlns:a16="http://schemas.microsoft.com/office/drawing/2014/main" id="{BCF3F560-E4A1-724E-B76C-A86BC8BF1E09}"/>
              </a:ext>
            </a:extLst>
          </p:cNvPr>
          <p:cNvSpPr/>
          <p:nvPr/>
        </p:nvSpPr>
        <p:spPr>
          <a:xfrm>
            <a:off x="5797550" y="4292600"/>
            <a:ext cx="1223963" cy="8524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Rounded Rectangle 12">
            <a:extLst>
              <a:ext uri="{FF2B5EF4-FFF2-40B4-BE49-F238E27FC236}">
                <a16:creationId xmlns:a16="http://schemas.microsoft.com/office/drawing/2014/main" id="{22F0D4D9-A28F-9743-ABDC-D6D853F48288}"/>
              </a:ext>
            </a:extLst>
          </p:cNvPr>
          <p:cNvSpPr/>
          <p:nvPr/>
        </p:nvSpPr>
        <p:spPr>
          <a:xfrm>
            <a:off x="2073275" y="5356225"/>
            <a:ext cx="2820988" cy="5715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Flowchart: Decision 4">
            <a:extLst>
              <a:ext uri="{FF2B5EF4-FFF2-40B4-BE49-F238E27FC236}">
                <a16:creationId xmlns:a16="http://schemas.microsoft.com/office/drawing/2014/main" id="{E25FDAE3-069B-7D48-95E7-185DA0C87E4B}"/>
              </a:ext>
            </a:extLst>
          </p:cNvPr>
          <p:cNvSpPr/>
          <p:nvPr/>
        </p:nvSpPr>
        <p:spPr>
          <a:xfrm>
            <a:off x="5700713" y="2420938"/>
            <a:ext cx="1495425" cy="852487"/>
          </a:xfrm>
          <a:prstGeom prst="flowChartDecision">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Flowchart: Decision 13">
            <a:extLst>
              <a:ext uri="{FF2B5EF4-FFF2-40B4-BE49-F238E27FC236}">
                <a16:creationId xmlns:a16="http://schemas.microsoft.com/office/drawing/2014/main" id="{2C038AFE-105F-0247-BE86-DE562CF182CE}"/>
              </a:ext>
            </a:extLst>
          </p:cNvPr>
          <p:cNvSpPr/>
          <p:nvPr/>
        </p:nvSpPr>
        <p:spPr>
          <a:xfrm>
            <a:off x="2173288" y="4316413"/>
            <a:ext cx="1497012" cy="852487"/>
          </a:xfrm>
          <a:prstGeom prst="flowChartDecision">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5" name="Straight Arrow Connector 14">
            <a:extLst>
              <a:ext uri="{FF2B5EF4-FFF2-40B4-BE49-F238E27FC236}">
                <a16:creationId xmlns:a16="http://schemas.microsoft.com/office/drawing/2014/main" id="{1CD3C902-B35C-4448-A172-BA03196C5EE0}"/>
              </a:ext>
            </a:extLst>
          </p:cNvPr>
          <p:cNvCxnSpPr>
            <a:endCxn id="5" idx="1"/>
          </p:cNvCxnSpPr>
          <p:nvPr/>
        </p:nvCxnSpPr>
        <p:spPr>
          <a:xfrm>
            <a:off x="2027238" y="2846388"/>
            <a:ext cx="3673475"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8CF06E85-7C8C-0A4E-BB74-F11B92CD66AF}"/>
              </a:ext>
            </a:extLst>
          </p:cNvPr>
          <p:cNvCxnSpPr/>
          <p:nvPr/>
        </p:nvCxnSpPr>
        <p:spPr>
          <a:xfrm>
            <a:off x="2173288" y="4194175"/>
            <a:ext cx="2720975"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0972" name="TextBox 18">
            <a:extLst>
              <a:ext uri="{FF2B5EF4-FFF2-40B4-BE49-F238E27FC236}">
                <a16:creationId xmlns:a16="http://schemas.microsoft.com/office/drawing/2014/main" id="{8525C7DA-1B2B-EC43-ACCF-1E9531CB8185}"/>
              </a:ext>
            </a:extLst>
          </p:cNvPr>
          <p:cNvSpPr txBox="1">
            <a:spLocks noChangeArrowheads="1"/>
          </p:cNvSpPr>
          <p:nvPr/>
        </p:nvSpPr>
        <p:spPr bwMode="auto">
          <a:xfrm>
            <a:off x="801688" y="2662238"/>
            <a:ext cx="1225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Myriad Web Pro" pitchFamily="34" charset="0"/>
                <a:ea typeface="ＭＳ Ｐゴシック" panose="020B0600070205080204" pitchFamily="34" charset="-128"/>
              </a:defRPr>
            </a:lvl1pPr>
            <a:lvl2pPr marL="742950" indent="-285750">
              <a:spcBef>
                <a:spcPct val="20000"/>
              </a:spcBef>
              <a:buChar char="–"/>
              <a:defRPr sz="2800">
                <a:solidFill>
                  <a:schemeClr val="tx1"/>
                </a:solidFill>
                <a:latin typeface="Myriad Web Pro" pitchFamily="34" charset="0"/>
                <a:ea typeface="ＭＳ Ｐゴシック" panose="020B0600070205080204" pitchFamily="34" charset="-128"/>
              </a:defRPr>
            </a:lvl2pPr>
            <a:lvl3pPr marL="1143000" indent="-228600">
              <a:spcBef>
                <a:spcPct val="20000"/>
              </a:spcBef>
              <a:buChar char="•"/>
              <a:defRPr sz="2400">
                <a:solidFill>
                  <a:schemeClr val="tx1"/>
                </a:solidFill>
                <a:latin typeface="Myriad Web Pro" pitchFamily="34" charset="0"/>
                <a:ea typeface="ＭＳ Ｐゴシック" panose="020B0600070205080204" pitchFamily="34" charset="-128"/>
              </a:defRPr>
            </a:lvl3pPr>
            <a:lvl4pPr marL="1600200" indent="-228600">
              <a:spcBef>
                <a:spcPct val="20000"/>
              </a:spcBef>
              <a:buChar char="–"/>
              <a:defRPr sz="2000">
                <a:solidFill>
                  <a:schemeClr val="tx1"/>
                </a:solidFill>
                <a:latin typeface="Myriad Web Pro" pitchFamily="34" charset="0"/>
                <a:ea typeface="ＭＳ Ｐゴシック" panose="020B0600070205080204" pitchFamily="34" charset="-128"/>
              </a:defRPr>
            </a:lvl4pPr>
            <a:lvl5pPr marL="2057400" indent="-228600">
              <a:spcBef>
                <a:spcPct val="20000"/>
              </a:spcBef>
              <a:buChar char="»"/>
              <a:defRPr sz="2000">
                <a:solidFill>
                  <a:schemeClr val="tx1"/>
                </a:solidFill>
                <a:latin typeface="Myriad Web Pro"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9pPr>
          </a:lstStyle>
          <a:p>
            <a:pPr algn="ctr">
              <a:spcBef>
                <a:spcPct val="0"/>
              </a:spcBef>
              <a:buFontTx/>
              <a:buNone/>
            </a:pPr>
            <a:r>
              <a:rPr lang="en-US" altLang="en-US" sz="2000" b="1">
                <a:latin typeface="Times" pitchFamily="2" charset="0"/>
              </a:rPr>
              <a:t>Referral</a:t>
            </a:r>
            <a:r>
              <a:rPr lang="en-US" altLang="en-US" sz="2400" b="1">
                <a:latin typeface="Times" pitchFamily="2" charset="0"/>
              </a:rPr>
              <a:t> </a:t>
            </a:r>
          </a:p>
        </p:txBody>
      </p:sp>
      <p:sp>
        <p:nvSpPr>
          <p:cNvPr id="20" name="TextBox 19">
            <a:extLst>
              <a:ext uri="{FF2B5EF4-FFF2-40B4-BE49-F238E27FC236}">
                <a16:creationId xmlns:a16="http://schemas.microsoft.com/office/drawing/2014/main" id="{E398864C-6AE6-204E-992F-94ECD9FF48CE}"/>
              </a:ext>
            </a:extLst>
          </p:cNvPr>
          <p:cNvSpPr txBox="1">
            <a:spLocks noChangeArrowheads="1"/>
          </p:cNvSpPr>
          <p:nvPr/>
        </p:nvSpPr>
        <p:spPr bwMode="auto">
          <a:xfrm>
            <a:off x="998538" y="4557713"/>
            <a:ext cx="11255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Myriad Web Pro" pitchFamily="34" charset="0"/>
                <a:ea typeface="ＭＳ Ｐゴシック" panose="020B0600070205080204" pitchFamily="34" charset="-128"/>
              </a:defRPr>
            </a:lvl1pPr>
            <a:lvl2pPr marL="742950" indent="-285750">
              <a:spcBef>
                <a:spcPct val="20000"/>
              </a:spcBef>
              <a:buChar char="–"/>
              <a:defRPr sz="2800">
                <a:solidFill>
                  <a:schemeClr val="tx1"/>
                </a:solidFill>
                <a:latin typeface="Myriad Web Pro" pitchFamily="34" charset="0"/>
                <a:ea typeface="ＭＳ Ｐゴシック" panose="020B0600070205080204" pitchFamily="34" charset="-128"/>
              </a:defRPr>
            </a:lvl2pPr>
            <a:lvl3pPr marL="1143000" indent="-228600">
              <a:spcBef>
                <a:spcPct val="20000"/>
              </a:spcBef>
              <a:buChar char="•"/>
              <a:defRPr sz="2400">
                <a:solidFill>
                  <a:schemeClr val="tx1"/>
                </a:solidFill>
                <a:latin typeface="Myriad Web Pro" pitchFamily="34" charset="0"/>
                <a:ea typeface="ＭＳ Ｐゴシック" panose="020B0600070205080204" pitchFamily="34" charset="-128"/>
              </a:defRPr>
            </a:lvl3pPr>
            <a:lvl4pPr marL="1600200" indent="-228600">
              <a:spcBef>
                <a:spcPct val="20000"/>
              </a:spcBef>
              <a:buChar char="–"/>
              <a:defRPr sz="2000">
                <a:solidFill>
                  <a:schemeClr val="tx1"/>
                </a:solidFill>
                <a:latin typeface="Myriad Web Pro" pitchFamily="34" charset="0"/>
                <a:ea typeface="ＭＳ Ｐゴシック" panose="020B0600070205080204" pitchFamily="34" charset="-128"/>
              </a:defRPr>
            </a:lvl4pPr>
            <a:lvl5pPr marL="2057400" indent="-228600">
              <a:spcBef>
                <a:spcPct val="20000"/>
              </a:spcBef>
              <a:buChar char="»"/>
              <a:defRPr sz="2000">
                <a:solidFill>
                  <a:schemeClr val="tx1"/>
                </a:solidFill>
                <a:latin typeface="Myriad Web Pro"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9pPr>
          </a:lstStyle>
          <a:p>
            <a:pPr algn="ctr">
              <a:spcBef>
                <a:spcPct val="0"/>
              </a:spcBef>
              <a:buFontTx/>
              <a:buNone/>
            </a:pPr>
            <a:r>
              <a:rPr lang="en-US" altLang="en-US" sz="2000" b="1">
                <a:latin typeface="Times" pitchFamily="2" charset="0"/>
              </a:rPr>
              <a:t>Referral</a:t>
            </a:r>
          </a:p>
        </p:txBody>
      </p:sp>
      <p:sp>
        <p:nvSpPr>
          <p:cNvPr id="21" name="TextBox 20">
            <a:extLst>
              <a:ext uri="{FF2B5EF4-FFF2-40B4-BE49-F238E27FC236}">
                <a16:creationId xmlns:a16="http://schemas.microsoft.com/office/drawing/2014/main" id="{41108744-6D97-F14C-ABC7-283A4E3000E8}"/>
              </a:ext>
            </a:extLst>
          </p:cNvPr>
          <p:cNvSpPr txBox="1">
            <a:spLocks noChangeArrowheads="1"/>
          </p:cNvSpPr>
          <p:nvPr/>
        </p:nvSpPr>
        <p:spPr bwMode="auto">
          <a:xfrm>
            <a:off x="2354263" y="4498975"/>
            <a:ext cx="1123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Myriad Web Pro" pitchFamily="34" charset="0"/>
                <a:ea typeface="ＭＳ Ｐゴシック" panose="020B0600070205080204" pitchFamily="34" charset="-128"/>
              </a:defRPr>
            </a:lvl1pPr>
            <a:lvl2pPr marL="742950" indent="-285750">
              <a:spcBef>
                <a:spcPct val="20000"/>
              </a:spcBef>
              <a:buChar char="–"/>
              <a:defRPr sz="2800">
                <a:solidFill>
                  <a:schemeClr val="tx1"/>
                </a:solidFill>
                <a:latin typeface="Myriad Web Pro" pitchFamily="34" charset="0"/>
                <a:ea typeface="ＭＳ Ｐゴシック" panose="020B0600070205080204" pitchFamily="34" charset="-128"/>
              </a:defRPr>
            </a:lvl2pPr>
            <a:lvl3pPr marL="1143000" indent="-228600">
              <a:spcBef>
                <a:spcPct val="20000"/>
              </a:spcBef>
              <a:buChar char="•"/>
              <a:defRPr sz="2400">
                <a:solidFill>
                  <a:schemeClr val="tx1"/>
                </a:solidFill>
                <a:latin typeface="Myriad Web Pro" pitchFamily="34" charset="0"/>
                <a:ea typeface="ＭＳ Ｐゴシック" panose="020B0600070205080204" pitchFamily="34" charset="-128"/>
              </a:defRPr>
            </a:lvl3pPr>
            <a:lvl4pPr marL="1600200" indent="-228600">
              <a:spcBef>
                <a:spcPct val="20000"/>
              </a:spcBef>
              <a:buChar char="–"/>
              <a:defRPr sz="2000">
                <a:solidFill>
                  <a:schemeClr val="tx1"/>
                </a:solidFill>
                <a:latin typeface="Myriad Web Pro" pitchFamily="34" charset="0"/>
                <a:ea typeface="ＭＳ Ｐゴシック" panose="020B0600070205080204" pitchFamily="34" charset="-128"/>
              </a:defRPr>
            </a:lvl4pPr>
            <a:lvl5pPr marL="2057400" indent="-228600">
              <a:spcBef>
                <a:spcPct val="20000"/>
              </a:spcBef>
              <a:buChar char="»"/>
              <a:defRPr sz="2000">
                <a:solidFill>
                  <a:schemeClr val="tx1"/>
                </a:solidFill>
                <a:latin typeface="Myriad Web Pro"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9pPr>
          </a:lstStyle>
          <a:p>
            <a:pPr algn="ctr">
              <a:spcBef>
                <a:spcPct val="0"/>
              </a:spcBef>
              <a:buFontTx/>
              <a:buNone/>
            </a:pPr>
            <a:r>
              <a:rPr lang="en-US" altLang="en-US" sz="1600" b="1">
                <a:latin typeface="Times" pitchFamily="2" charset="0"/>
              </a:rPr>
              <a:t>Intake</a:t>
            </a:r>
          </a:p>
          <a:p>
            <a:pPr algn="ctr">
              <a:spcBef>
                <a:spcPct val="0"/>
              </a:spcBef>
              <a:buFontTx/>
              <a:buNone/>
            </a:pPr>
            <a:r>
              <a:rPr lang="en-US" altLang="en-US" sz="1600" b="1">
                <a:latin typeface="Times" pitchFamily="2" charset="0"/>
              </a:rPr>
              <a:t>Visit</a:t>
            </a:r>
          </a:p>
        </p:txBody>
      </p:sp>
      <p:sp>
        <p:nvSpPr>
          <p:cNvPr id="40975" name="TextBox 21">
            <a:extLst>
              <a:ext uri="{FF2B5EF4-FFF2-40B4-BE49-F238E27FC236}">
                <a16:creationId xmlns:a16="http://schemas.microsoft.com/office/drawing/2014/main" id="{0BCB2AA7-6A19-3F47-A65F-88BB36685D74}"/>
              </a:ext>
            </a:extLst>
          </p:cNvPr>
          <p:cNvSpPr txBox="1">
            <a:spLocks noChangeArrowheads="1"/>
          </p:cNvSpPr>
          <p:nvPr/>
        </p:nvSpPr>
        <p:spPr bwMode="auto">
          <a:xfrm>
            <a:off x="5900738" y="2584450"/>
            <a:ext cx="11239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Myriad Web Pro" pitchFamily="34" charset="0"/>
                <a:ea typeface="ＭＳ Ｐゴシック" panose="020B0600070205080204" pitchFamily="34" charset="-128"/>
              </a:defRPr>
            </a:lvl1pPr>
            <a:lvl2pPr marL="742950" indent="-285750">
              <a:spcBef>
                <a:spcPct val="20000"/>
              </a:spcBef>
              <a:buChar char="–"/>
              <a:defRPr sz="2800">
                <a:solidFill>
                  <a:schemeClr val="tx1"/>
                </a:solidFill>
                <a:latin typeface="Myriad Web Pro" pitchFamily="34" charset="0"/>
                <a:ea typeface="ＭＳ Ｐゴシック" panose="020B0600070205080204" pitchFamily="34" charset="-128"/>
              </a:defRPr>
            </a:lvl2pPr>
            <a:lvl3pPr marL="1143000" indent="-228600">
              <a:spcBef>
                <a:spcPct val="20000"/>
              </a:spcBef>
              <a:buChar char="•"/>
              <a:defRPr sz="2400">
                <a:solidFill>
                  <a:schemeClr val="tx1"/>
                </a:solidFill>
                <a:latin typeface="Myriad Web Pro" pitchFamily="34" charset="0"/>
                <a:ea typeface="ＭＳ Ｐゴシック" panose="020B0600070205080204" pitchFamily="34" charset="-128"/>
              </a:defRPr>
            </a:lvl3pPr>
            <a:lvl4pPr marL="1600200" indent="-228600">
              <a:spcBef>
                <a:spcPct val="20000"/>
              </a:spcBef>
              <a:buChar char="–"/>
              <a:defRPr sz="2000">
                <a:solidFill>
                  <a:schemeClr val="tx1"/>
                </a:solidFill>
                <a:latin typeface="Myriad Web Pro" pitchFamily="34" charset="0"/>
                <a:ea typeface="ＭＳ Ｐゴシック" panose="020B0600070205080204" pitchFamily="34" charset="-128"/>
              </a:defRPr>
            </a:lvl4pPr>
            <a:lvl5pPr marL="2057400" indent="-228600">
              <a:spcBef>
                <a:spcPct val="20000"/>
              </a:spcBef>
              <a:buChar char="»"/>
              <a:defRPr sz="2000">
                <a:solidFill>
                  <a:schemeClr val="tx1"/>
                </a:solidFill>
                <a:latin typeface="Myriad Web Pro"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9pPr>
          </a:lstStyle>
          <a:p>
            <a:pPr algn="ctr">
              <a:spcBef>
                <a:spcPct val="0"/>
              </a:spcBef>
              <a:buFontTx/>
              <a:buNone/>
            </a:pPr>
            <a:r>
              <a:rPr lang="en-US" altLang="en-US" sz="1600" b="1">
                <a:latin typeface="Times" pitchFamily="2" charset="0"/>
              </a:rPr>
              <a:t>Screening Visit</a:t>
            </a:r>
          </a:p>
        </p:txBody>
      </p:sp>
      <p:sp>
        <p:nvSpPr>
          <p:cNvPr id="23" name="TextBox 22">
            <a:extLst>
              <a:ext uri="{FF2B5EF4-FFF2-40B4-BE49-F238E27FC236}">
                <a16:creationId xmlns:a16="http://schemas.microsoft.com/office/drawing/2014/main" id="{958FA232-D585-F448-9F6D-3D4CADDFF9BB}"/>
              </a:ext>
            </a:extLst>
          </p:cNvPr>
          <p:cNvSpPr txBox="1">
            <a:spLocks noChangeArrowheads="1"/>
          </p:cNvSpPr>
          <p:nvPr/>
        </p:nvSpPr>
        <p:spPr bwMode="auto">
          <a:xfrm>
            <a:off x="3721100" y="4437063"/>
            <a:ext cx="12239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Myriad Web Pro" pitchFamily="34" charset="0"/>
                <a:ea typeface="ＭＳ Ｐゴシック" panose="020B0600070205080204" pitchFamily="34" charset="-128"/>
              </a:defRPr>
            </a:lvl1pPr>
            <a:lvl2pPr marL="742950" indent="-285750">
              <a:spcBef>
                <a:spcPct val="20000"/>
              </a:spcBef>
              <a:buChar char="–"/>
              <a:defRPr sz="2800">
                <a:solidFill>
                  <a:schemeClr val="tx1"/>
                </a:solidFill>
                <a:latin typeface="Myriad Web Pro" pitchFamily="34" charset="0"/>
                <a:ea typeface="ＭＳ Ｐゴシック" panose="020B0600070205080204" pitchFamily="34" charset="-128"/>
              </a:defRPr>
            </a:lvl2pPr>
            <a:lvl3pPr marL="1143000" indent="-228600">
              <a:spcBef>
                <a:spcPct val="20000"/>
              </a:spcBef>
              <a:buChar char="•"/>
              <a:defRPr sz="2400">
                <a:solidFill>
                  <a:schemeClr val="tx1"/>
                </a:solidFill>
                <a:latin typeface="Myriad Web Pro" pitchFamily="34" charset="0"/>
                <a:ea typeface="ＭＳ Ｐゴシック" panose="020B0600070205080204" pitchFamily="34" charset="-128"/>
              </a:defRPr>
            </a:lvl3pPr>
            <a:lvl4pPr marL="1600200" indent="-228600">
              <a:spcBef>
                <a:spcPct val="20000"/>
              </a:spcBef>
              <a:buChar char="–"/>
              <a:defRPr sz="2000">
                <a:solidFill>
                  <a:schemeClr val="tx1"/>
                </a:solidFill>
                <a:latin typeface="Myriad Web Pro" pitchFamily="34" charset="0"/>
                <a:ea typeface="ＭＳ Ｐゴシック" panose="020B0600070205080204" pitchFamily="34" charset="-128"/>
              </a:defRPr>
            </a:lvl4pPr>
            <a:lvl5pPr marL="2057400" indent="-228600">
              <a:spcBef>
                <a:spcPct val="20000"/>
              </a:spcBef>
              <a:buChar char="»"/>
              <a:defRPr sz="2000">
                <a:solidFill>
                  <a:schemeClr val="tx1"/>
                </a:solidFill>
                <a:latin typeface="Myriad Web Pro"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9pPr>
          </a:lstStyle>
          <a:p>
            <a:pPr algn="ctr">
              <a:spcBef>
                <a:spcPct val="0"/>
              </a:spcBef>
              <a:buFontTx/>
              <a:buNone/>
            </a:pPr>
            <a:r>
              <a:rPr lang="en-US" altLang="en-US" sz="1600" b="1">
                <a:latin typeface="Times" pitchFamily="2" charset="0"/>
              </a:rPr>
              <a:t>Education Classes</a:t>
            </a:r>
          </a:p>
        </p:txBody>
      </p:sp>
      <p:sp>
        <p:nvSpPr>
          <p:cNvPr id="24" name="TextBox 23">
            <a:extLst>
              <a:ext uri="{FF2B5EF4-FFF2-40B4-BE49-F238E27FC236}">
                <a16:creationId xmlns:a16="http://schemas.microsoft.com/office/drawing/2014/main" id="{CC36D9A7-5059-0E42-82CD-BC8889E095E3}"/>
              </a:ext>
            </a:extLst>
          </p:cNvPr>
          <p:cNvSpPr txBox="1">
            <a:spLocks noChangeArrowheads="1"/>
          </p:cNvSpPr>
          <p:nvPr/>
        </p:nvSpPr>
        <p:spPr bwMode="auto">
          <a:xfrm>
            <a:off x="5797550" y="4405313"/>
            <a:ext cx="11239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Myriad Web Pro" pitchFamily="34" charset="0"/>
                <a:ea typeface="ＭＳ Ｐゴシック" panose="020B0600070205080204" pitchFamily="34" charset="-128"/>
              </a:defRPr>
            </a:lvl1pPr>
            <a:lvl2pPr marL="742950" indent="-285750">
              <a:spcBef>
                <a:spcPct val="20000"/>
              </a:spcBef>
              <a:buChar char="–"/>
              <a:defRPr sz="2800">
                <a:solidFill>
                  <a:schemeClr val="tx1"/>
                </a:solidFill>
                <a:latin typeface="Myriad Web Pro" pitchFamily="34" charset="0"/>
                <a:ea typeface="ＭＳ Ｐゴシック" panose="020B0600070205080204" pitchFamily="34" charset="-128"/>
              </a:defRPr>
            </a:lvl2pPr>
            <a:lvl3pPr marL="1143000" indent="-228600">
              <a:spcBef>
                <a:spcPct val="20000"/>
              </a:spcBef>
              <a:buChar char="•"/>
              <a:defRPr sz="2400">
                <a:solidFill>
                  <a:schemeClr val="tx1"/>
                </a:solidFill>
                <a:latin typeface="Myriad Web Pro" pitchFamily="34" charset="0"/>
                <a:ea typeface="ＭＳ Ｐゴシック" panose="020B0600070205080204" pitchFamily="34" charset="-128"/>
              </a:defRPr>
            </a:lvl3pPr>
            <a:lvl4pPr marL="1600200" indent="-228600">
              <a:spcBef>
                <a:spcPct val="20000"/>
              </a:spcBef>
              <a:buChar char="–"/>
              <a:defRPr sz="2000">
                <a:solidFill>
                  <a:schemeClr val="tx1"/>
                </a:solidFill>
                <a:latin typeface="Myriad Web Pro" pitchFamily="34" charset="0"/>
                <a:ea typeface="ＭＳ Ｐゴシック" panose="020B0600070205080204" pitchFamily="34" charset="-128"/>
              </a:defRPr>
            </a:lvl4pPr>
            <a:lvl5pPr marL="2057400" indent="-228600">
              <a:spcBef>
                <a:spcPct val="20000"/>
              </a:spcBef>
              <a:buChar char="»"/>
              <a:defRPr sz="2000">
                <a:solidFill>
                  <a:schemeClr val="tx1"/>
                </a:solidFill>
                <a:latin typeface="Myriad Web Pro"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9pPr>
          </a:lstStyle>
          <a:p>
            <a:pPr algn="ctr">
              <a:spcBef>
                <a:spcPct val="0"/>
              </a:spcBef>
              <a:buFontTx/>
              <a:buNone/>
            </a:pPr>
            <a:r>
              <a:rPr lang="en-US" altLang="en-US" sz="2000" b="1">
                <a:latin typeface="Times" pitchFamily="2" charset="0"/>
              </a:rPr>
              <a:t>Group Therapy</a:t>
            </a:r>
          </a:p>
        </p:txBody>
      </p:sp>
      <p:sp>
        <p:nvSpPr>
          <p:cNvPr id="40978" name="TextBox 24">
            <a:extLst>
              <a:ext uri="{FF2B5EF4-FFF2-40B4-BE49-F238E27FC236}">
                <a16:creationId xmlns:a16="http://schemas.microsoft.com/office/drawing/2014/main" id="{F9EF960B-C7C9-1A42-ADEC-FA2AFAD89359}"/>
              </a:ext>
            </a:extLst>
          </p:cNvPr>
          <p:cNvSpPr txBox="1">
            <a:spLocks noChangeArrowheads="1"/>
          </p:cNvSpPr>
          <p:nvPr/>
        </p:nvSpPr>
        <p:spPr bwMode="auto">
          <a:xfrm>
            <a:off x="7196138" y="2524125"/>
            <a:ext cx="112395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Myriad Web Pro" pitchFamily="34" charset="0"/>
                <a:ea typeface="ＭＳ Ｐゴシック" panose="020B0600070205080204" pitchFamily="34" charset="-128"/>
              </a:defRPr>
            </a:lvl1pPr>
            <a:lvl2pPr marL="742950" indent="-285750">
              <a:spcBef>
                <a:spcPct val="20000"/>
              </a:spcBef>
              <a:buChar char="–"/>
              <a:defRPr sz="2800">
                <a:solidFill>
                  <a:schemeClr val="tx1"/>
                </a:solidFill>
                <a:latin typeface="Myriad Web Pro" pitchFamily="34" charset="0"/>
                <a:ea typeface="ＭＳ Ｐゴシック" panose="020B0600070205080204" pitchFamily="34" charset="-128"/>
              </a:defRPr>
            </a:lvl2pPr>
            <a:lvl3pPr marL="1143000" indent="-228600">
              <a:spcBef>
                <a:spcPct val="20000"/>
              </a:spcBef>
              <a:buChar char="•"/>
              <a:defRPr sz="2400">
                <a:solidFill>
                  <a:schemeClr val="tx1"/>
                </a:solidFill>
                <a:latin typeface="Myriad Web Pro" pitchFamily="34" charset="0"/>
                <a:ea typeface="ＭＳ Ｐゴシック" panose="020B0600070205080204" pitchFamily="34" charset="-128"/>
              </a:defRPr>
            </a:lvl3pPr>
            <a:lvl4pPr marL="1600200" indent="-228600">
              <a:spcBef>
                <a:spcPct val="20000"/>
              </a:spcBef>
              <a:buChar char="–"/>
              <a:defRPr sz="2000">
                <a:solidFill>
                  <a:schemeClr val="tx1"/>
                </a:solidFill>
                <a:latin typeface="Myriad Web Pro" pitchFamily="34" charset="0"/>
                <a:ea typeface="ＭＳ Ｐゴシック" panose="020B0600070205080204" pitchFamily="34" charset="-128"/>
              </a:defRPr>
            </a:lvl4pPr>
            <a:lvl5pPr marL="2057400" indent="-228600">
              <a:spcBef>
                <a:spcPct val="20000"/>
              </a:spcBef>
              <a:buChar char="»"/>
              <a:defRPr sz="2000">
                <a:solidFill>
                  <a:schemeClr val="tx1"/>
                </a:solidFill>
                <a:latin typeface="Myriad Web Pro"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9pPr>
          </a:lstStyle>
          <a:p>
            <a:pPr algn="ctr">
              <a:spcBef>
                <a:spcPct val="0"/>
              </a:spcBef>
              <a:buFontTx/>
              <a:buNone/>
            </a:pPr>
            <a:r>
              <a:rPr lang="en-US" altLang="en-US" sz="2000" b="1">
                <a:latin typeface="Times" pitchFamily="2" charset="0"/>
              </a:rPr>
              <a:t>Group Therapy</a:t>
            </a:r>
          </a:p>
        </p:txBody>
      </p:sp>
      <p:sp>
        <p:nvSpPr>
          <p:cNvPr id="26" name="TextBox 25">
            <a:extLst>
              <a:ext uri="{FF2B5EF4-FFF2-40B4-BE49-F238E27FC236}">
                <a16:creationId xmlns:a16="http://schemas.microsoft.com/office/drawing/2014/main" id="{F7EE206B-FF21-4446-8345-0B0308ECFCC7}"/>
              </a:ext>
            </a:extLst>
          </p:cNvPr>
          <p:cNvSpPr txBox="1">
            <a:spLocks noChangeArrowheads="1"/>
          </p:cNvSpPr>
          <p:nvPr/>
        </p:nvSpPr>
        <p:spPr bwMode="auto">
          <a:xfrm>
            <a:off x="1947863" y="5356225"/>
            <a:ext cx="3117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Myriad Web Pro" pitchFamily="34" charset="0"/>
                <a:ea typeface="ＭＳ Ｐゴシック" panose="020B0600070205080204" pitchFamily="34" charset="-128"/>
              </a:defRPr>
            </a:lvl1pPr>
            <a:lvl2pPr marL="742950" indent="-285750">
              <a:spcBef>
                <a:spcPct val="20000"/>
              </a:spcBef>
              <a:buChar char="–"/>
              <a:defRPr sz="2800">
                <a:solidFill>
                  <a:schemeClr val="tx1"/>
                </a:solidFill>
                <a:latin typeface="Myriad Web Pro" pitchFamily="34" charset="0"/>
                <a:ea typeface="ＭＳ Ｐゴシック" panose="020B0600070205080204" pitchFamily="34" charset="-128"/>
              </a:defRPr>
            </a:lvl2pPr>
            <a:lvl3pPr marL="1143000" indent="-228600">
              <a:spcBef>
                <a:spcPct val="20000"/>
              </a:spcBef>
              <a:buChar char="•"/>
              <a:defRPr sz="2400">
                <a:solidFill>
                  <a:schemeClr val="tx1"/>
                </a:solidFill>
                <a:latin typeface="Myriad Web Pro" pitchFamily="34" charset="0"/>
                <a:ea typeface="ＭＳ Ｐゴシック" panose="020B0600070205080204" pitchFamily="34" charset="-128"/>
              </a:defRPr>
            </a:lvl3pPr>
            <a:lvl4pPr marL="1600200" indent="-228600">
              <a:spcBef>
                <a:spcPct val="20000"/>
              </a:spcBef>
              <a:buChar char="–"/>
              <a:defRPr sz="2000">
                <a:solidFill>
                  <a:schemeClr val="tx1"/>
                </a:solidFill>
                <a:latin typeface="Myriad Web Pro" pitchFamily="34" charset="0"/>
                <a:ea typeface="ＭＳ Ｐゴシック" panose="020B0600070205080204" pitchFamily="34" charset="-128"/>
              </a:defRPr>
            </a:lvl4pPr>
            <a:lvl5pPr marL="2057400" indent="-228600">
              <a:spcBef>
                <a:spcPct val="20000"/>
              </a:spcBef>
              <a:buChar char="»"/>
              <a:defRPr sz="2000">
                <a:solidFill>
                  <a:schemeClr val="tx1"/>
                </a:solidFill>
                <a:latin typeface="Myriad Web Pro"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9pPr>
          </a:lstStyle>
          <a:p>
            <a:pPr algn="ctr">
              <a:spcBef>
                <a:spcPct val="0"/>
              </a:spcBef>
              <a:buFontTx/>
              <a:buNone/>
            </a:pPr>
            <a:r>
              <a:rPr lang="en-US" altLang="en-US" sz="1800" b="1">
                <a:latin typeface="Times" pitchFamily="2" charset="0"/>
              </a:rPr>
              <a:t>Self-help strategies encouraged</a:t>
            </a:r>
          </a:p>
        </p:txBody>
      </p:sp>
      <p:sp>
        <p:nvSpPr>
          <p:cNvPr id="27" name="TextBox 26">
            <a:extLst>
              <a:ext uri="{FF2B5EF4-FFF2-40B4-BE49-F238E27FC236}">
                <a16:creationId xmlns:a16="http://schemas.microsoft.com/office/drawing/2014/main" id="{48564FAE-31BE-D94B-8E50-478365C2AD41}"/>
              </a:ext>
            </a:extLst>
          </p:cNvPr>
          <p:cNvSpPr txBox="1">
            <a:spLocks noChangeArrowheads="1"/>
          </p:cNvSpPr>
          <p:nvPr/>
        </p:nvSpPr>
        <p:spPr bwMode="auto">
          <a:xfrm>
            <a:off x="2354263" y="3824288"/>
            <a:ext cx="2185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Myriad Web Pro" pitchFamily="34" charset="0"/>
                <a:ea typeface="ＭＳ Ｐゴシック" panose="020B0600070205080204" pitchFamily="34" charset="-128"/>
              </a:defRPr>
            </a:lvl1pPr>
            <a:lvl2pPr marL="742950" indent="-285750">
              <a:spcBef>
                <a:spcPct val="20000"/>
              </a:spcBef>
              <a:buChar char="–"/>
              <a:defRPr sz="2800">
                <a:solidFill>
                  <a:schemeClr val="tx1"/>
                </a:solidFill>
                <a:latin typeface="Myriad Web Pro" pitchFamily="34" charset="0"/>
                <a:ea typeface="ＭＳ Ｐゴシック" panose="020B0600070205080204" pitchFamily="34" charset="-128"/>
              </a:defRPr>
            </a:lvl2pPr>
            <a:lvl3pPr marL="1143000" indent="-228600">
              <a:spcBef>
                <a:spcPct val="20000"/>
              </a:spcBef>
              <a:buChar char="•"/>
              <a:defRPr sz="2400">
                <a:solidFill>
                  <a:schemeClr val="tx1"/>
                </a:solidFill>
                <a:latin typeface="Myriad Web Pro" pitchFamily="34" charset="0"/>
                <a:ea typeface="ＭＳ Ｐゴシック" panose="020B0600070205080204" pitchFamily="34" charset="-128"/>
              </a:defRPr>
            </a:lvl3pPr>
            <a:lvl4pPr marL="1600200" indent="-228600">
              <a:spcBef>
                <a:spcPct val="20000"/>
              </a:spcBef>
              <a:buChar char="–"/>
              <a:defRPr sz="2000">
                <a:solidFill>
                  <a:schemeClr val="tx1"/>
                </a:solidFill>
                <a:latin typeface="Myriad Web Pro" pitchFamily="34" charset="0"/>
                <a:ea typeface="ＭＳ Ｐゴシック" panose="020B0600070205080204" pitchFamily="34" charset="-128"/>
              </a:defRPr>
            </a:lvl4pPr>
            <a:lvl5pPr marL="2057400" indent="-228600">
              <a:spcBef>
                <a:spcPct val="20000"/>
              </a:spcBef>
              <a:buChar char="»"/>
              <a:defRPr sz="2000">
                <a:solidFill>
                  <a:schemeClr val="tx1"/>
                </a:solidFill>
                <a:latin typeface="Myriad Web Pro"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9pPr>
          </a:lstStyle>
          <a:p>
            <a:pPr algn="ctr">
              <a:spcBef>
                <a:spcPct val="0"/>
              </a:spcBef>
              <a:buFontTx/>
              <a:buNone/>
            </a:pPr>
            <a:r>
              <a:rPr lang="en-US" altLang="en-US" sz="2400" b="1">
                <a:latin typeface="Times" pitchFamily="2" charset="0"/>
              </a:rPr>
              <a:t>3-6 months</a:t>
            </a:r>
          </a:p>
        </p:txBody>
      </p:sp>
      <p:sp>
        <p:nvSpPr>
          <p:cNvPr id="40981" name="TextBox 27">
            <a:extLst>
              <a:ext uri="{FF2B5EF4-FFF2-40B4-BE49-F238E27FC236}">
                <a16:creationId xmlns:a16="http://schemas.microsoft.com/office/drawing/2014/main" id="{2637292E-227C-9C4A-B78F-BE0C887E515D}"/>
              </a:ext>
            </a:extLst>
          </p:cNvPr>
          <p:cNvSpPr txBox="1">
            <a:spLocks noChangeArrowheads="1"/>
          </p:cNvSpPr>
          <p:nvPr/>
        </p:nvSpPr>
        <p:spPr bwMode="auto">
          <a:xfrm>
            <a:off x="2662238" y="2420938"/>
            <a:ext cx="21859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Myriad Web Pro" pitchFamily="34" charset="0"/>
                <a:ea typeface="ＭＳ Ｐゴシック" panose="020B0600070205080204" pitchFamily="34" charset="-128"/>
              </a:defRPr>
            </a:lvl1pPr>
            <a:lvl2pPr marL="742950" indent="-285750">
              <a:spcBef>
                <a:spcPct val="20000"/>
              </a:spcBef>
              <a:buChar char="–"/>
              <a:defRPr sz="2800">
                <a:solidFill>
                  <a:schemeClr val="tx1"/>
                </a:solidFill>
                <a:latin typeface="Myriad Web Pro" pitchFamily="34" charset="0"/>
                <a:ea typeface="ＭＳ Ｐゴシック" panose="020B0600070205080204" pitchFamily="34" charset="-128"/>
              </a:defRPr>
            </a:lvl2pPr>
            <a:lvl3pPr marL="1143000" indent="-228600">
              <a:spcBef>
                <a:spcPct val="20000"/>
              </a:spcBef>
              <a:buChar char="•"/>
              <a:defRPr sz="2400">
                <a:solidFill>
                  <a:schemeClr val="tx1"/>
                </a:solidFill>
                <a:latin typeface="Myriad Web Pro" pitchFamily="34" charset="0"/>
                <a:ea typeface="ＭＳ Ｐゴシック" panose="020B0600070205080204" pitchFamily="34" charset="-128"/>
              </a:defRPr>
            </a:lvl3pPr>
            <a:lvl4pPr marL="1600200" indent="-228600">
              <a:spcBef>
                <a:spcPct val="20000"/>
              </a:spcBef>
              <a:buChar char="–"/>
              <a:defRPr sz="2000">
                <a:solidFill>
                  <a:schemeClr val="tx1"/>
                </a:solidFill>
                <a:latin typeface="Myriad Web Pro" pitchFamily="34" charset="0"/>
                <a:ea typeface="ＭＳ Ｐゴシック" panose="020B0600070205080204" pitchFamily="34" charset="-128"/>
              </a:defRPr>
            </a:lvl4pPr>
            <a:lvl5pPr marL="2057400" indent="-228600">
              <a:spcBef>
                <a:spcPct val="20000"/>
              </a:spcBef>
              <a:buChar char="»"/>
              <a:defRPr sz="2000">
                <a:solidFill>
                  <a:schemeClr val="tx1"/>
                </a:solidFill>
                <a:latin typeface="Myriad Web Pro"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9pPr>
          </a:lstStyle>
          <a:p>
            <a:pPr algn="ctr">
              <a:spcBef>
                <a:spcPct val="0"/>
              </a:spcBef>
              <a:buFontTx/>
              <a:buNone/>
            </a:pPr>
            <a:r>
              <a:rPr lang="en-US" altLang="en-US" sz="2400" b="1">
                <a:latin typeface="Times" pitchFamily="2" charset="0"/>
              </a:rPr>
              <a:t>12-18 months</a:t>
            </a:r>
          </a:p>
        </p:txBody>
      </p:sp>
      <p:sp>
        <p:nvSpPr>
          <p:cNvPr id="40982" name="TextBox 28">
            <a:extLst>
              <a:ext uri="{FF2B5EF4-FFF2-40B4-BE49-F238E27FC236}">
                <a16:creationId xmlns:a16="http://schemas.microsoft.com/office/drawing/2014/main" id="{94D150F9-7995-A24B-BC6D-A172EA166B85}"/>
              </a:ext>
            </a:extLst>
          </p:cNvPr>
          <p:cNvSpPr txBox="1">
            <a:spLocks noChangeArrowheads="1"/>
          </p:cNvSpPr>
          <p:nvPr/>
        </p:nvSpPr>
        <p:spPr bwMode="auto">
          <a:xfrm>
            <a:off x="101600" y="1941513"/>
            <a:ext cx="45926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Myriad Web Pro" pitchFamily="34" charset="0"/>
                <a:ea typeface="ＭＳ Ｐゴシック" panose="020B0600070205080204" pitchFamily="34" charset="-128"/>
              </a:defRPr>
            </a:lvl1pPr>
            <a:lvl2pPr marL="742950" indent="-285750">
              <a:spcBef>
                <a:spcPct val="20000"/>
              </a:spcBef>
              <a:buChar char="–"/>
              <a:defRPr sz="2800">
                <a:solidFill>
                  <a:schemeClr val="tx1"/>
                </a:solidFill>
                <a:latin typeface="Myriad Web Pro" pitchFamily="34" charset="0"/>
                <a:ea typeface="ＭＳ Ｐゴシック" panose="020B0600070205080204" pitchFamily="34" charset="-128"/>
              </a:defRPr>
            </a:lvl2pPr>
            <a:lvl3pPr marL="1143000" indent="-228600">
              <a:spcBef>
                <a:spcPct val="20000"/>
              </a:spcBef>
              <a:buChar char="•"/>
              <a:defRPr sz="2400">
                <a:solidFill>
                  <a:schemeClr val="tx1"/>
                </a:solidFill>
                <a:latin typeface="Myriad Web Pro" pitchFamily="34" charset="0"/>
                <a:ea typeface="ＭＳ Ｐゴシック" panose="020B0600070205080204" pitchFamily="34" charset="-128"/>
              </a:defRPr>
            </a:lvl3pPr>
            <a:lvl4pPr marL="1600200" indent="-228600">
              <a:spcBef>
                <a:spcPct val="20000"/>
              </a:spcBef>
              <a:buChar char="–"/>
              <a:defRPr sz="2000">
                <a:solidFill>
                  <a:schemeClr val="tx1"/>
                </a:solidFill>
                <a:latin typeface="Myriad Web Pro" pitchFamily="34" charset="0"/>
                <a:ea typeface="ＭＳ Ｐゴシック" panose="020B0600070205080204" pitchFamily="34" charset="-128"/>
              </a:defRPr>
            </a:lvl4pPr>
            <a:lvl5pPr marL="2057400" indent="-228600">
              <a:spcBef>
                <a:spcPct val="20000"/>
              </a:spcBef>
              <a:buChar char="»"/>
              <a:defRPr sz="2000">
                <a:solidFill>
                  <a:schemeClr val="tx1"/>
                </a:solidFill>
                <a:latin typeface="Myriad Web Pro"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9pPr>
          </a:lstStyle>
          <a:p>
            <a:pPr algn="ctr">
              <a:spcBef>
                <a:spcPct val="0"/>
              </a:spcBef>
              <a:buFontTx/>
              <a:buNone/>
            </a:pPr>
            <a:r>
              <a:rPr lang="en-US" altLang="en-US" sz="2400" b="1">
                <a:latin typeface="Times" pitchFamily="2" charset="0"/>
              </a:rPr>
              <a:t>A. Old service delivery model</a:t>
            </a:r>
          </a:p>
        </p:txBody>
      </p:sp>
      <p:sp>
        <p:nvSpPr>
          <p:cNvPr id="30" name="TextBox 29">
            <a:extLst>
              <a:ext uri="{FF2B5EF4-FFF2-40B4-BE49-F238E27FC236}">
                <a16:creationId xmlns:a16="http://schemas.microsoft.com/office/drawing/2014/main" id="{45C8FA34-41C0-234E-BDAE-89B5EC45D0DF}"/>
              </a:ext>
            </a:extLst>
          </p:cNvPr>
          <p:cNvSpPr txBox="1">
            <a:spLocks noChangeArrowheads="1"/>
          </p:cNvSpPr>
          <p:nvPr/>
        </p:nvSpPr>
        <p:spPr bwMode="auto">
          <a:xfrm>
            <a:off x="101600" y="3467100"/>
            <a:ext cx="4592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Myriad Web Pro" pitchFamily="34" charset="0"/>
                <a:ea typeface="ＭＳ Ｐゴシック" panose="020B0600070205080204" pitchFamily="34" charset="-128"/>
              </a:defRPr>
            </a:lvl1pPr>
            <a:lvl2pPr marL="742950" indent="-285750">
              <a:spcBef>
                <a:spcPct val="20000"/>
              </a:spcBef>
              <a:buChar char="–"/>
              <a:defRPr sz="2800">
                <a:solidFill>
                  <a:schemeClr val="tx1"/>
                </a:solidFill>
                <a:latin typeface="Myriad Web Pro" pitchFamily="34" charset="0"/>
                <a:ea typeface="ＭＳ Ｐゴシック" panose="020B0600070205080204" pitchFamily="34" charset="-128"/>
              </a:defRPr>
            </a:lvl2pPr>
            <a:lvl3pPr marL="1143000" indent="-228600">
              <a:spcBef>
                <a:spcPct val="20000"/>
              </a:spcBef>
              <a:buChar char="•"/>
              <a:defRPr sz="2400">
                <a:solidFill>
                  <a:schemeClr val="tx1"/>
                </a:solidFill>
                <a:latin typeface="Myriad Web Pro" pitchFamily="34" charset="0"/>
                <a:ea typeface="ＭＳ Ｐゴシック" panose="020B0600070205080204" pitchFamily="34" charset="-128"/>
              </a:defRPr>
            </a:lvl3pPr>
            <a:lvl4pPr marL="1600200" indent="-228600">
              <a:spcBef>
                <a:spcPct val="20000"/>
              </a:spcBef>
              <a:buChar char="–"/>
              <a:defRPr sz="2000">
                <a:solidFill>
                  <a:schemeClr val="tx1"/>
                </a:solidFill>
                <a:latin typeface="Myriad Web Pro" pitchFamily="34" charset="0"/>
                <a:ea typeface="ＭＳ Ｐゴシック" panose="020B0600070205080204" pitchFamily="34" charset="-128"/>
              </a:defRPr>
            </a:lvl4pPr>
            <a:lvl5pPr marL="2057400" indent="-228600">
              <a:spcBef>
                <a:spcPct val="20000"/>
              </a:spcBef>
              <a:buChar char="»"/>
              <a:defRPr sz="2000">
                <a:solidFill>
                  <a:schemeClr val="tx1"/>
                </a:solidFill>
                <a:latin typeface="Myriad Web Pro"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9pPr>
          </a:lstStyle>
          <a:p>
            <a:pPr algn="ctr">
              <a:spcBef>
                <a:spcPct val="0"/>
              </a:spcBef>
              <a:buFontTx/>
              <a:buNone/>
            </a:pPr>
            <a:r>
              <a:rPr lang="en-US" altLang="en-US" sz="2400" b="1">
                <a:latin typeface="Times" pitchFamily="2" charset="0"/>
              </a:rPr>
              <a:t>B. New service delivery model</a:t>
            </a:r>
          </a:p>
        </p:txBody>
      </p:sp>
      <p:sp>
        <p:nvSpPr>
          <p:cNvPr id="34" name="TextBox 33">
            <a:extLst>
              <a:ext uri="{FF2B5EF4-FFF2-40B4-BE49-F238E27FC236}">
                <a16:creationId xmlns:a16="http://schemas.microsoft.com/office/drawing/2014/main" id="{74C16314-51F8-AC44-AE71-D27887573812}"/>
              </a:ext>
            </a:extLst>
          </p:cNvPr>
          <p:cNvSpPr txBox="1">
            <a:spLocks noChangeArrowheads="1"/>
          </p:cNvSpPr>
          <p:nvPr/>
        </p:nvSpPr>
        <p:spPr bwMode="auto">
          <a:xfrm>
            <a:off x="5680075" y="5257800"/>
            <a:ext cx="32099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Myriad Web Pro" pitchFamily="34" charset="0"/>
                <a:ea typeface="ＭＳ Ｐゴシック" panose="020B0600070205080204" pitchFamily="34" charset="-128"/>
              </a:defRPr>
            </a:lvl1pPr>
            <a:lvl2pPr marL="742950" indent="-285750">
              <a:spcBef>
                <a:spcPct val="20000"/>
              </a:spcBef>
              <a:buChar char="–"/>
              <a:defRPr sz="2800">
                <a:solidFill>
                  <a:schemeClr val="tx1"/>
                </a:solidFill>
                <a:latin typeface="Myriad Web Pro" pitchFamily="34" charset="0"/>
                <a:ea typeface="ＭＳ Ｐゴシック" panose="020B0600070205080204" pitchFamily="34" charset="-128"/>
              </a:defRPr>
            </a:lvl2pPr>
            <a:lvl3pPr marL="1143000" indent="-228600">
              <a:spcBef>
                <a:spcPct val="20000"/>
              </a:spcBef>
              <a:buChar char="•"/>
              <a:defRPr sz="2400">
                <a:solidFill>
                  <a:schemeClr val="tx1"/>
                </a:solidFill>
                <a:latin typeface="Myriad Web Pro" pitchFamily="34" charset="0"/>
                <a:ea typeface="ＭＳ Ｐゴシック" panose="020B0600070205080204" pitchFamily="34" charset="-128"/>
              </a:defRPr>
            </a:lvl3pPr>
            <a:lvl4pPr marL="1600200" indent="-228600">
              <a:spcBef>
                <a:spcPct val="20000"/>
              </a:spcBef>
              <a:buChar char="–"/>
              <a:defRPr sz="2000">
                <a:solidFill>
                  <a:schemeClr val="tx1"/>
                </a:solidFill>
                <a:latin typeface="Myriad Web Pro" pitchFamily="34" charset="0"/>
                <a:ea typeface="ＭＳ Ｐゴシック" panose="020B0600070205080204" pitchFamily="34" charset="-128"/>
              </a:defRPr>
            </a:lvl4pPr>
            <a:lvl5pPr marL="2057400" indent="-228600">
              <a:spcBef>
                <a:spcPct val="20000"/>
              </a:spcBef>
              <a:buChar char="»"/>
              <a:defRPr sz="2000">
                <a:solidFill>
                  <a:schemeClr val="tx1"/>
                </a:solidFill>
                <a:latin typeface="Myriad Web Pro"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9pPr>
          </a:lstStyle>
          <a:p>
            <a:pPr>
              <a:spcBef>
                <a:spcPct val="0"/>
              </a:spcBef>
              <a:buFontTx/>
              <a:buNone/>
            </a:pPr>
            <a:r>
              <a:rPr lang="en-US" altLang="en-US" sz="1600">
                <a:latin typeface="Times" pitchFamily="2" charset="0"/>
              </a:rPr>
              <a:t>Patients attend a minimum of 4 education classes in order to be eligible for group therapy.</a:t>
            </a:r>
          </a:p>
        </p:txBody>
      </p:sp>
      <p:cxnSp>
        <p:nvCxnSpPr>
          <p:cNvPr id="31" name="Straight Arrow Connector 30">
            <a:extLst>
              <a:ext uri="{FF2B5EF4-FFF2-40B4-BE49-F238E27FC236}">
                <a16:creationId xmlns:a16="http://schemas.microsoft.com/office/drawing/2014/main" id="{E4E63E1D-510D-DA45-A0C3-5FA19A07B497}"/>
              </a:ext>
            </a:extLst>
          </p:cNvPr>
          <p:cNvCxnSpPr/>
          <p:nvPr/>
        </p:nvCxnSpPr>
        <p:spPr>
          <a:xfrm>
            <a:off x="5173663" y="4729163"/>
            <a:ext cx="506412"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20" grpId="0"/>
      <p:bldP spid="21" grpId="0"/>
      <p:bldP spid="23" grpId="0"/>
      <p:bldP spid="24" grpId="0"/>
      <p:bldP spid="26" grpId="0"/>
      <p:bldP spid="27" grpId="0"/>
      <p:bldP spid="30" grpId="0"/>
      <p:bldP spid="3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7988805F-EB84-8848-8E3C-E8D65B334678}"/>
              </a:ext>
            </a:extLst>
          </p:cNvPr>
          <p:cNvSpPr>
            <a:spLocks noGrp="1"/>
          </p:cNvSpPr>
          <p:nvPr>
            <p:ph type="title"/>
          </p:nvPr>
        </p:nvSpPr>
        <p:spPr/>
        <p:txBody>
          <a:bodyPr/>
          <a:lstStyle/>
          <a:p>
            <a:r>
              <a:rPr lang="en-US" altLang="en-US">
                <a:ea typeface="ＭＳ Ｐゴシック" panose="020B0600070205080204" pitchFamily="34" charset="-128"/>
              </a:rPr>
              <a:t>CBT Groups at HSC Mental Health Program</a:t>
            </a:r>
          </a:p>
        </p:txBody>
      </p:sp>
      <p:sp>
        <p:nvSpPr>
          <p:cNvPr id="43010" name="Content Placeholder 2">
            <a:extLst>
              <a:ext uri="{FF2B5EF4-FFF2-40B4-BE49-F238E27FC236}">
                <a16:creationId xmlns:a16="http://schemas.microsoft.com/office/drawing/2014/main" id="{7E4B5114-26CC-064F-BC7E-9EFF58C431AA}"/>
              </a:ext>
            </a:extLst>
          </p:cNvPr>
          <p:cNvSpPr>
            <a:spLocks noGrp="1"/>
          </p:cNvSpPr>
          <p:nvPr>
            <p:ph idx="1"/>
          </p:nvPr>
        </p:nvSpPr>
        <p:spPr/>
        <p:txBody>
          <a:bodyPr/>
          <a:lstStyle/>
          <a:p>
            <a:r>
              <a:rPr lang="en-US" altLang="en-US">
                <a:ea typeface="ＭＳ Ｐゴシック" panose="020B0600070205080204" pitchFamily="34" charset="-128"/>
              </a:rPr>
              <a:t>After intake and CBTm sessions</a:t>
            </a:r>
          </a:p>
          <a:p>
            <a:r>
              <a:rPr lang="en-US" altLang="en-US">
                <a:ea typeface="ＭＳ Ｐゴシック" panose="020B0600070205080204" pitchFamily="34" charset="-128"/>
              </a:rPr>
              <a:t>People can access 10 session group therapy for</a:t>
            </a:r>
          </a:p>
          <a:p>
            <a:pPr lvl="1"/>
            <a:r>
              <a:rPr lang="en-US" altLang="en-US">
                <a:ea typeface="ＭＳ Ｐゴシック" panose="020B0600070205080204" pitchFamily="34" charset="-128"/>
              </a:rPr>
              <a:t>Depression</a:t>
            </a:r>
          </a:p>
          <a:p>
            <a:pPr lvl="1"/>
            <a:r>
              <a:rPr lang="en-US" altLang="en-US">
                <a:ea typeface="ＭＳ Ｐゴシック" panose="020B0600070205080204" pitchFamily="34" charset="-128"/>
              </a:rPr>
              <a:t>Mixed Anxiety</a:t>
            </a:r>
          </a:p>
          <a:p>
            <a:pPr lvl="1"/>
            <a:r>
              <a:rPr lang="en-US" altLang="en-US">
                <a:ea typeface="ＭＳ Ｐゴシック" panose="020B0600070205080204" pitchFamily="34" charset="-128"/>
              </a:rPr>
              <a:t>Obsessive Compulsive Disorder</a:t>
            </a:r>
          </a:p>
          <a:p>
            <a:r>
              <a:rPr lang="en-US" altLang="en-US">
                <a:ea typeface="ＭＳ Ｐゴシック" panose="020B0600070205080204" pitchFamily="34" charset="-128"/>
              </a:rPr>
              <a:t>CBT for psychosis (separate pathway)</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01C651-F714-AD4D-B9D0-EDBAA4709F1C}"/>
              </a:ext>
            </a:extLst>
          </p:cNvPr>
          <p:cNvSpPr>
            <a:spLocks noGrp="1"/>
          </p:cNvSpPr>
          <p:nvPr>
            <p:ph type="title"/>
          </p:nvPr>
        </p:nvSpPr>
        <p:spPr/>
        <p:txBody>
          <a:bodyPr>
            <a:normAutofit fontScale="90000"/>
          </a:bodyPr>
          <a:lstStyle/>
          <a:p>
            <a:pPr>
              <a:defRPr/>
            </a:pPr>
            <a:r>
              <a:rPr lang="en-US" dirty="0"/>
              <a:t>Manitoba Patient Access Network Partners 2016-17 -$100,000 </a:t>
            </a:r>
          </a:p>
        </p:txBody>
      </p:sp>
      <p:sp>
        <p:nvSpPr>
          <p:cNvPr id="6" name="Content Placeholder 5">
            <a:extLst>
              <a:ext uri="{FF2B5EF4-FFF2-40B4-BE49-F238E27FC236}">
                <a16:creationId xmlns:a16="http://schemas.microsoft.com/office/drawing/2014/main" id="{A4F1936E-B1FD-7442-9377-97EB189FA178}"/>
              </a:ext>
            </a:extLst>
          </p:cNvPr>
          <p:cNvSpPr>
            <a:spLocks noGrp="1"/>
          </p:cNvSpPr>
          <p:nvPr>
            <p:ph idx="1"/>
          </p:nvPr>
        </p:nvSpPr>
        <p:spPr/>
        <p:txBody>
          <a:bodyPr>
            <a:normAutofit fontScale="77500" lnSpcReduction="20000"/>
          </a:bodyPr>
          <a:lstStyle/>
          <a:p>
            <a:pPr>
              <a:defRPr/>
            </a:pPr>
            <a:r>
              <a:rPr lang="en-US" dirty="0"/>
              <a:t>Anxiety Disorders Association of Manitoba</a:t>
            </a:r>
            <a:endParaRPr lang="en-CA" dirty="0"/>
          </a:p>
          <a:p>
            <a:pPr>
              <a:defRPr/>
            </a:pPr>
            <a:r>
              <a:rPr lang="en-US" dirty="0"/>
              <a:t>Mood Disorders Association of Manitoba</a:t>
            </a:r>
            <a:endParaRPr lang="en-CA" dirty="0"/>
          </a:p>
          <a:p>
            <a:pPr>
              <a:defRPr/>
            </a:pPr>
            <a:r>
              <a:rPr lang="en-US" dirty="0"/>
              <a:t>Crisis Response Centre</a:t>
            </a:r>
            <a:endParaRPr lang="en-CA" dirty="0"/>
          </a:p>
          <a:p>
            <a:pPr>
              <a:defRPr/>
            </a:pPr>
            <a:r>
              <a:rPr lang="en-US" dirty="0"/>
              <a:t>St. Boniface Hospital Mental Health Program</a:t>
            </a:r>
            <a:endParaRPr lang="en-CA" dirty="0"/>
          </a:p>
          <a:p>
            <a:pPr>
              <a:defRPr/>
            </a:pPr>
            <a:r>
              <a:rPr lang="en-US" dirty="0"/>
              <a:t>Clinical Health Psychology Program</a:t>
            </a:r>
            <a:endParaRPr lang="en-CA" dirty="0"/>
          </a:p>
          <a:p>
            <a:pPr>
              <a:defRPr/>
            </a:pPr>
            <a:r>
              <a:rPr lang="en-US" dirty="0"/>
              <a:t>Victoria Hospital Mental Health Program</a:t>
            </a:r>
            <a:endParaRPr lang="en-CA" dirty="0"/>
          </a:p>
          <a:p>
            <a:pPr>
              <a:defRPr/>
            </a:pPr>
            <a:r>
              <a:rPr lang="en-US" dirty="0"/>
              <a:t>Child and Adolescent Mental Health Program</a:t>
            </a:r>
            <a:endParaRPr lang="en-CA" dirty="0"/>
          </a:p>
          <a:p>
            <a:pPr>
              <a:defRPr/>
            </a:pPr>
            <a:r>
              <a:rPr lang="en-US" dirty="0"/>
              <a:t>Interlake-Eastern Regional Health Authority</a:t>
            </a:r>
            <a:endParaRPr lang="en-CA" dirty="0"/>
          </a:p>
          <a:p>
            <a:pPr>
              <a:defRPr/>
            </a:pPr>
            <a:r>
              <a:rPr lang="en-US" dirty="0"/>
              <a:t>Grace Hospital  Psychiatric Ambulatory Program</a:t>
            </a:r>
            <a:endParaRPr lang="en-CA" dirty="0"/>
          </a:p>
          <a:p>
            <a:pPr>
              <a:defRPr/>
            </a:pPr>
            <a:r>
              <a:rPr lang="en-US" dirty="0"/>
              <a:t>Veterans Affairs Operational Stress Injuries clinic</a:t>
            </a:r>
            <a:endParaRPr lang="en-CA" dirty="0"/>
          </a:p>
          <a:p>
            <a:pPr>
              <a:defRPr/>
            </a:pP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Content Placeholder 4">
            <a:extLst>
              <a:ext uri="{FF2B5EF4-FFF2-40B4-BE49-F238E27FC236}">
                <a16:creationId xmlns:a16="http://schemas.microsoft.com/office/drawing/2014/main" id="{A70AB258-074A-114B-B701-84A96CEA027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2039938"/>
            <a:ext cx="7772400" cy="2779712"/>
          </a:xfrm>
        </p:spPr>
      </p:pic>
      <p:sp>
        <p:nvSpPr>
          <p:cNvPr id="45058" name="Title 1">
            <a:extLst>
              <a:ext uri="{FF2B5EF4-FFF2-40B4-BE49-F238E27FC236}">
                <a16:creationId xmlns:a16="http://schemas.microsoft.com/office/drawing/2014/main" id="{489C116B-A768-DE49-A602-539C06830721}"/>
              </a:ext>
            </a:extLst>
          </p:cNvPr>
          <p:cNvSpPr>
            <a:spLocks noGrp="1"/>
          </p:cNvSpPr>
          <p:nvPr>
            <p:ph type="title"/>
          </p:nvPr>
        </p:nvSpPr>
        <p:spPr/>
        <p:txBody>
          <a:bodyPr/>
          <a:lstStyle/>
          <a:p>
            <a:r>
              <a:rPr lang="en-US" altLang="en-US">
                <a:ea typeface="ＭＳ Ｐゴシック" panose="020B0600070205080204" pitchFamily="34" charset="-128"/>
              </a:rPr>
              <a:t>Manitoba Patient Access Network</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6E5D9845-602F-DC4A-9256-BD102FC8FCE2}"/>
              </a:ext>
            </a:extLst>
          </p:cNvPr>
          <p:cNvSpPr>
            <a:spLocks noGrp="1"/>
          </p:cNvSpPr>
          <p:nvPr>
            <p:ph type="title"/>
          </p:nvPr>
        </p:nvSpPr>
        <p:spPr/>
        <p:txBody>
          <a:bodyPr/>
          <a:lstStyle/>
          <a:p>
            <a:r>
              <a:rPr lang="en-US" altLang="en-US">
                <a:ea typeface="ＭＳ Ｐゴシック" panose="020B0600070205080204" pitchFamily="34" charset="-128"/>
              </a:rPr>
              <a:t>Key Goals of Manitoba Patient Access Network </a:t>
            </a:r>
          </a:p>
        </p:txBody>
      </p:sp>
      <p:sp>
        <p:nvSpPr>
          <p:cNvPr id="46082" name="Content Placeholder 2">
            <a:extLst>
              <a:ext uri="{FF2B5EF4-FFF2-40B4-BE49-F238E27FC236}">
                <a16:creationId xmlns:a16="http://schemas.microsoft.com/office/drawing/2014/main" id="{F310D643-F0A5-D247-8BDD-EFD305504805}"/>
              </a:ext>
            </a:extLst>
          </p:cNvPr>
          <p:cNvSpPr>
            <a:spLocks noGrp="1"/>
          </p:cNvSpPr>
          <p:nvPr>
            <p:ph idx="1"/>
          </p:nvPr>
        </p:nvSpPr>
        <p:spPr/>
        <p:txBody>
          <a:bodyPr/>
          <a:lstStyle/>
          <a:p>
            <a:r>
              <a:rPr lang="en-US" altLang="en-US">
                <a:ea typeface="ＭＳ Ｐゴシック" panose="020B0600070205080204" pitchFamily="34" charset="-128"/>
              </a:rPr>
              <a:t>Improve quality of class content using a Quality Improvement Framework</a:t>
            </a:r>
          </a:p>
          <a:p>
            <a:r>
              <a:rPr lang="en-US" altLang="en-US">
                <a:ea typeface="ＭＳ Ｐゴシック" panose="020B0600070205080204" pitchFamily="34" charset="-128"/>
              </a:rPr>
              <a:t>Develop a Facilitator manual</a:t>
            </a:r>
          </a:p>
          <a:p>
            <a:r>
              <a:rPr lang="en-US" altLang="en-US">
                <a:ea typeface="ＭＳ Ｐゴシック" panose="020B0600070205080204" pitchFamily="34" charset="-128"/>
              </a:rPr>
              <a:t>Hold Facilitator Training workshops</a:t>
            </a:r>
          </a:p>
          <a:p>
            <a:r>
              <a:rPr lang="en-US" altLang="en-US">
                <a:ea typeface="ＭＳ Ｐゴシック" panose="020B0600070205080204" pitchFamily="34" charset="-128"/>
              </a:rPr>
              <a:t>Develop an online website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FE777F45-04CF-E548-B942-2AA4DCBDF387}"/>
              </a:ext>
            </a:extLst>
          </p:cNvPr>
          <p:cNvSpPr>
            <a:spLocks noGrp="1"/>
          </p:cNvSpPr>
          <p:nvPr>
            <p:ph type="title"/>
          </p:nvPr>
        </p:nvSpPr>
        <p:spPr>
          <a:xfrm>
            <a:off x="463550" y="1263650"/>
            <a:ext cx="7772400" cy="687388"/>
          </a:xfrm>
        </p:spPr>
        <p:txBody>
          <a:bodyPr/>
          <a:lstStyle/>
          <a:p>
            <a:r>
              <a:rPr lang="en-US" altLang="en-US">
                <a:ea typeface="ＭＳ Ｐゴシック" panose="020B0600070205080204" pitchFamily="34" charset="-128"/>
              </a:rPr>
              <a:t>CBTm Client and Facilitator Binders</a:t>
            </a:r>
          </a:p>
        </p:txBody>
      </p:sp>
      <p:pic>
        <p:nvPicPr>
          <p:cNvPr id="47106" name="Picture 6">
            <a:extLst>
              <a:ext uri="{FF2B5EF4-FFF2-40B4-BE49-F238E27FC236}">
                <a16:creationId xmlns:a16="http://schemas.microsoft.com/office/drawing/2014/main" id="{39D80049-52EA-4F49-90A8-1C513B4F2D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250" t="8218" r="22874" b="8344"/>
          <a:stretch>
            <a:fillRect/>
          </a:stretch>
        </p:blipFill>
        <p:spPr bwMode="auto">
          <a:xfrm>
            <a:off x="5600700" y="1497013"/>
            <a:ext cx="2012950" cy="215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8">
            <a:extLst>
              <a:ext uri="{FF2B5EF4-FFF2-40B4-BE49-F238E27FC236}">
                <a16:creationId xmlns:a16="http://schemas.microsoft.com/office/drawing/2014/main" id="{D825AE01-073B-DC4E-A45D-16B9B293A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936" t="18269" r="9308" b="17410"/>
          <a:stretch>
            <a:fillRect/>
          </a:stretch>
        </p:blipFill>
        <p:spPr bwMode="auto">
          <a:xfrm>
            <a:off x="4564063" y="3654425"/>
            <a:ext cx="408622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Content Placeholder 2">
            <a:extLst>
              <a:ext uri="{FF2B5EF4-FFF2-40B4-BE49-F238E27FC236}">
                <a16:creationId xmlns:a16="http://schemas.microsoft.com/office/drawing/2014/main" id="{FE00AF73-CBEF-0144-BC2D-FECE8FDCAEA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3075" y="2114550"/>
            <a:ext cx="4090988"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a:extLst>
              <a:ext uri="{FF2B5EF4-FFF2-40B4-BE49-F238E27FC236}">
                <a16:creationId xmlns:a16="http://schemas.microsoft.com/office/drawing/2014/main" id="{134A138D-4376-5440-9C17-2BE090ECF894}"/>
              </a:ext>
            </a:extLst>
          </p:cNvPr>
          <p:cNvSpPr>
            <a:spLocks noGrp="1"/>
          </p:cNvSpPr>
          <p:nvPr>
            <p:ph type="title"/>
          </p:nvPr>
        </p:nvSpPr>
        <p:spPr/>
        <p:txBody>
          <a:bodyPr/>
          <a:lstStyle/>
          <a:p>
            <a:r>
              <a:rPr lang="en-US" altLang="en-US">
                <a:ea typeface="ＭＳ Ｐゴシック" panose="020B0600070205080204" pitchFamily="34" charset="-128"/>
              </a:rPr>
              <a:t>Speakers</a:t>
            </a:r>
          </a:p>
        </p:txBody>
      </p:sp>
      <p:sp>
        <p:nvSpPr>
          <p:cNvPr id="8194" name="Content Placeholder 2">
            <a:extLst>
              <a:ext uri="{FF2B5EF4-FFF2-40B4-BE49-F238E27FC236}">
                <a16:creationId xmlns:a16="http://schemas.microsoft.com/office/drawing/2014/main" id="{1DDDA67F-6F30-9F45-B827-C0DCA55D557C}"/>
              </a:ext>
            </a:extLst>
          </p:cNvPr>
          <p:cNvSpPr>
            <a:spLocks noGrp="1"/>
          </p:cNvSpPr>
          <p:nvPr>
            <p:ph idx="1"/>
          </p:nvPr>
        </p:nvSpPr>
        <p:spPr/>
        <p:txBody>
          <a:bodyPr/>
          <a:lstStyle/>
          <a:p>
            <a:r>
              <a:rPr lang="en-US" altLang="en-US">
                <a:ea typeface="ＭＳ Ｐゴシック" panose="020B0600070205080204" pitchFamily="34" charset="-128"/>
              </a:rPr>
              <a:t>Jitender Sareen</a:t>
            </a:r>
          </a:p>
          <a:p>
            <a:pPr lvl="1"/>
            <a:r>
              <a:rPr lang="en-US" altLang="en-US">
                <a:ea typeface="ＭＳ Ｐゴシック" panose="020B0600070205080204" pitchFamily="34" charset="-128"/>
              </a:rPr>
              <a:t>Past, Present, future direction</a:t>
            </a:r>
          </a:p>
          <a:p>
            <a:r>
              <a:rPr lang="en-US" altLang="en-US">
                <a:ea typeface="ＭＳ Ｐゴシック" panose="020B0600070205080204" pitchFamily="34" charset="-128"/>
              </a:rPr>
              <a:t>Tanya Sala</a:t>
            </a:r>
          </a:p>
          <a:p>
            <a:pPr lvl="1"/>
            <a:r>
              <a:rPr lang="en-US" altLang="en-US">
                <a:ea typeface="ＭＳ Ｐゴシック" panose="020B0600070205080204" pitchFamily="34" charset="-128"/>
              </a:rPr>
              <a:t>Content Development </a:t>
            </a:r>
          </a:p>
          <a:p>
            <a:r>
              <a:rPr lang="en-US" altLang="en-US">
                <a:ea typeface="ＭＳ Ｐゴシック" panose="020B0600070205080204" pitchFamily="34" charset="-128"/>
              </a:rPr>
              <a:t>Tara Brousseau-Snider</a:t>
            </a:r>
          </a:p>
          <a:p>
            <a:pPr lvl="1"/>
            <a:r>
              <a:rPr lang="en-US" altLang="en-US">
                <a:ea typeface="ＭＳ Ｐゴシック" panose="020B0600070205080204" pitchFamily="34" charset="-128"/>
              </a:rPr>
              <a:t>CBTm implementation in Mood Disorders Association of Manitoba</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EC1D8E9C-1194-0745-8E69-1BC23AF4D2B2}"/>
              </a:ext>
            </a:extLst>
          </p:cNvPr>
          <p:cNvSpPr>
            <a:spLocks noGrp="1"/>
          </p:cNvSpPr>
          <p:nvPr>
            <p:ph type="title"/>
          </p:nvPr>
        </p:nvSpPr>
        <p:spPr/>
        <p:txBody>
          <a:bodyPr/>
          <a:lstStyle/>
          <a:p>
            <a:r>
              <a:rPr lang="en-US" altLang="en-US" sz="2800">
                <a:ea typeface="ＭＳ Ｐゴシック" panose="020B0600070205080204" pitchFamily="34" charset="-128"/>
              </a:rPr>
              <a:t>www.CBTm.ca</a:t>
            </a:r>
          </a:p>
        </p:txBody>
      </p:sp>
      <p:sp>
        <p:nvSpPr>
          <p:cNvPr id="48130" name="Content Placeholder 2">
            <a:extLst>
              <a:ext uri="{FF2B5EF4-FFF2-40B4-BE49-F238E27FC236}">
                <a16:creationId xmlns:a16="http://schemas.microsoft.com/office/drawing/2014/main" id="{86A58B8C-4C02-C844-92A7-373DE50FA6D2}"/>
              </a:ext>
            </a:extLst>
          </p:cNvPr>
          <p:cNvSpPr>
            <a:spLocks noGrp="1"/>
          </p:cNvSpPr>
          <p:nvPr>
            <p:ph idx="1"/>
          </p:nvPr>
        </p:nvSpPr>
        <p:spPr/>
        <p:txBody>
          <a:bodyPr/>
          <a:lstStyle/>
          <a:p>
            <a:r>
              <a:rPr lang="en-US" altLang="en-US">
                <a:ea typeface="ＭＳ Ｐゴシック" panose="020B0600070205080204" pitchFamily="34" charset="-128"/>
              </a:rPr>
              <a:t>June 2017</a:t>
            </a:r>
          </a:p>
          <a:p>
            <a:r>
              <a:rPr lang="en-US" altLang="en-US">
                <a:ea typeface="ＭＳ Ｐゴシック" panose="020B0600070205080204" pitchFamily="34" charset="-128"/>
              </a:rPr>
              <a:t>Free online content for clients</a:t>
            </a:r>
          </a:p>
          <a:p>
            <a:r>
              <a:rPr lang="en-US" altLang="en-US">
                <a:ea typeface="ＭＳ Ｐゴシック" panose="020B0600070205080204" pitchFamily="34" charset="-128"/>
              </a:rPr>
              <a:t>Free facilitator manual for facilitators</a:t>
            </a:r>
          </a:p>
          <a:p>
            <a:pPr lvl="1"/>
            <a:r>
              <a:rPr lang="en-US" altLang="en-US">
                <a:ea typeface="ＭＳ Ｐゴシック" panose="020B0600070205080204" pitchFamily="34" charset="-128"/>
              </a:rPr>
              <a:t>After registration</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C49E02F5-36A7-F942-8A8C-1D1259B98A2E}"/>
              </a:ext>
            </a:extLst>
          </p:cNvPr>
          <p:cNvSpPr>
            <a:spLocks noGrp="1"/>
          </p:cNvSpPr>
          <p:nvPr>
            <p:ph type="title"/>
          </p:nvPr>
        </p:nvSpPr>
        <p:spPr/>
        <p:txBody>
          <a:bodyPr/>
          <a:lstStyle/>
          <a:p>
            <a:r>
              <a:rPr lang="en-US" altLang="en-US">
                <a:ea typeface="ＭＳ Ｐゴシック" panose="020B0600070205080204" pitchFamily="34" charset="-128"/>
              </a:rPr>
              <a:t>&gt;1000 users since inception of the Website</a:t>
            </a:r>
          </a:p>
        </p:txBody>
      </p:sp>
      <p:pic>
        <p:nvPicPr>
          <p:cNvPr id="49154" name="Content Placeholder 3">
            <a:extLst>
              <a:ext uri="{FF2B5EF4-FFF2-40B4-BE49-F238E27FC236}">
                <a16:creationId xmlns:a16="http://schemas.microsoft.com/office/drawing/2014/main" id="{7A84FDAE-7015-B94F-872E-AA97531F494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14525" y="1958975"/>
            <a:ext cx="5314950" cy="3979863"/>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278D2CFA-D22F-F24D-9A5D-87CAD6BAF554}"/>
              </a:ext>
            </a:extLst>
          </p:cNvPr>
          <p:cNvSpPr>
            <a:spLocks noGrp="1"/>
          </p:cNvSpPr>
          <p:nvPr>
            <p:ph type="title"/>
          </p:nvPr>
        </p:nvSpPr>
        <p:spPr/>
        <p:txBody>
          <a:bodyPr/>
          <a:lstStyle/>
          <a:p>
            <a:r>
              <a:rPr lang="en-US" altLang="en-US">
                <a:ea typeface="ＭＳ Ｐゴシック" panose="020B0600070205080204" pitchFamily="34" charset="-128"/>
              </a:rPr>
              <a:t>Multiple Facilitator Training workshops</a:t>
            </a:r>
          </a:p>
        </p:txBody>
      </p:sp>
      <p:sp>
        <p:nvSpPr>
          <p:cNvPr id="50178" name="Content Placeholder 2">
            <a:extLst>
              <a:ext uri="{FF2B5EF4-FFF2-40B4-BE49-F238E27FC236}">
                <a16:creationId xmlns:a16="http://schemas.microsoft.com/office/drawing/2014/main" id="{FC043D17-0F4C-A74B-A2C8-11961E9C56BF}"/>
              </a:ext>
            </a:extLst>
          </p:cNvPr>
          <p:cNvSpPr>
            <a:spLocks noGrp="1"/>
          </p:cNvSpPr>
          <p:nvPr>
            <p:ph idx="1"/>
          </p:nvPr>
        </p:nvSpPr>
        <p:spPr/>
        <p:txBody>
          <a:bodyPr/>
          <a:lstStyle/>
          <a:p>
            <a:r>
              <a:rPr lang="en-US" altLang="en-US">
                <a:ea typeface="ＭＳ Ｐゴシック" panose="020B0600070205080204" pitchFamily="34" charset="-128"/>
              </a:rPr>
              <a:t>Physicians</a:t>
            </a:r>
          </a:p>
          <a:p>
            <a:r>
              <a:rPr lang="en-US" altLang="en-US">
                <a:ea typeface="ＭＳ Ｐゴシック" panose="020B0600070205080204" pitchFamily="34" charset="-128"/>
              </a:rPr>
              <a:t>Nurses</a:t>
            </a:r>
          </a:p>
          <a:p>
            <a:r>
              <a:rPr lang="en-US" altLang="en-US">
                <a:ea typeface="ＭＳ Ｐゴシック" panose="020B0600070205080204" pitchFamily="34" charset="-128"/>
              </a:rPr>
              <a:t>Occupational Therapists</a:t>
            </a:r>
          </a:p>
          <a:p>
            <a:r>
              <a:rPr lang="en-US" altLang="en-US">
                <a:ea typeface="ＭＳ Ｐゴシック" panose="020B0600070205080204" pitchFamily="34" charset="-128"/>
              </a:rPr>
              <a:t>Social workers</a:t>
            </a:r>
          </a:p>
          <a:p>
            <a:r>
              <a:rPr lang="en-US" altLang="en-US">
                <a:ea typeface="ＭＳ Ｐゴシック" panose="020B0600070205080204" pitchFamily="34" charset="-128"/>
              </a:rPr>
              <a:t>Pharmacists</a:t>
            </a:r>
          </a:p>
          <a:p>
            <a:r>
              <a:rPr lang="en-US" altLang="en-US">
                <a:ea typeface="ＭＳ Ｐゴシック" panose="020B0600070205080204" pitchFamily="34" charset="-128"/>
              </a:rPr>
              <a:t>Peer-support – MDAM, ADAM</a:t>
            </a:r>
          </a:p>
          <a:p>
            <a:r>
              <a:rPr lang="en-US" altLang="en-US">
                <a:ea typeface="ＭＳ Ｐゴシック" panose="020B0600070205080204" pitchFamily="34" charset="-128"/>
              </a:rPr>
              <a:t>Addictions Foundation of Manitoba</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11F3270A-F077-CB4F-A4EE-6524508A4101}"/>
              </a:ext>
            </a:extLst>
          </p:cNvPr>
          <p:cNvSpPr>
            <a:spLocks noGrp="1"/>
          </p:cNvSpPr>
          <p:nvPr>
            <p:ph type="title"/>
          </p:nvPr>
        </p:nvSpPr>
        <p:spPr/>
        <p:txBody>
          <a:bodyPr/>
          <a:lstStyle/>
          <a:p>
            <a:r>
              <a:rPr lang="en-US" altLang="en-US">
                <a:ea typeface="ＭＳ Ｐゴシック" panose="020B0600070205080204" pitchFamily="34" charset="-128"/>
              </a:rPr>
              <a:t>Today’s Workshop 1-5pm – 38 New Facilitators</a:t>
            </a:r>
          </a:p>
        </p:txBody>
      </p:sp>
      <p:sp>
        <p:nvSpPr>
          <p:cNvPr id="51202" name="Content Placeholder 2">
            <a:extLst>
              <a:ext uri="{FF2B5EF4-FFF2-40B4-BE49-F238E27FC236}">
                <a16:creationId xmlns:a16="http://schemas.microsoft.com/office/drawing/2014/main" id="{6263D7C1-3FCF-6E46-B733-41E00E0F8F84}"/>
              </a:ext>
            </a:extLst>
          </p:cNvPr>
          <p:cNvSpPr>
            <a:spLocks noGrp="1"/>
          </p:cNvSpPr>
          <p:nvPr>
            <p:ph idx="1"/>
          </p:nvPr>
        </p:nvSpPr>
        <p:spPr/>
        <p:txBody>
          <a:bodyPr/>
          <a:lstStyle/>
          <a:p>
            <a:r>
              <a:rPr lang="en-US" altLang="en-US">
                <a:ea typeface="ＭＳ Ｐゴシック" panose="020B0600070205080204" pitchFamily="34" charset="-128"/>
              </a:rPr>
              <a:t>Mood Disorders Association of Manitoba</a:t>
            </a:r>
          </a:p>
          <a:p>
            <a:r>
              <a:rPr lang="en-US" altLang="en-US">
                <a:ea typeface="ＭＳ Ｐゴシック" panose="020B0600070205080204" pitchFamily="34" charset="-128"/>
              </a:rPr>
              <a:t>Addictions Foundation of Manitoba</a:t>
            </a:r>
          </a:p>
          <a:p>
            <a:r>
              <a:rPr lang="en-US" altLang="en-US">
                <a:ea typeface="ＭＳ Ｐゴシック" panose="020B0600070205080204" pitchFamily="34" charset="-128"/>
              </a:rPr>
              <a:t>WRHA Mental Health Program</a:t>
            </a:r>
          </a:p>
          <a:p>
            <a:r>
              <a:rPr lang="en-US" altLang="en-US">
                <a:ea typeface="ＭＳ Ｐゴシック" panose="020B0600070205080204" pitchFamily="34" charset="-128"/>
              </a:rPr>
              <a:t>WRHA Primary Care</a:t>
            </a:r>
          </a:p>
          <a:p>
            <a:r>
              <a:rPr lang="en-US" altLang="en-US">
                <a:ea typeface="ＭＳ Ｐゴシック" panose="020B0600070205080204" pitchFamily="34" charset="-128"/>
              </a:rPr>
              <a:t>Private practice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3228742F-AF03-3844-ADD8-CAE3A622403D}"/>
              </a:ext>
            </a:extLst>
          </p:cNvPr>
          <p:cNvSpPr>
            <a:spLocks noGrp="1"/>
          </p:cNvSpPr>
          <p:nvPr>
            <p:ph type="title"/>
          </p:nvPr>
        </p:nvSpPr>
        <p:spPr/>
        <p:txBody>
          <a:bodyPr/>
          <a:lstStyle/>
          <a:p>
            <a:r>
              <a:rPr lang="en-US" altLang="en-US">
                <a:ea typeface="ＭＳ Ｐゴシック" panose="020B0600070205080204" pitchFamily="34" charset="-128"/>
              </a:rPr>
              <a:t>Feasibility of Large Group Cognitive Behavioural Therapy Education Classes for Anxiety Disorders</a:t>
            </a:r>
          </a:p>
        </p:txBody>
      </p:sp>
      <p:sp>
        <p:nvSpPr>
          <p:cNvPr id="52226" name="Content Placeholder 2">
            <a:extLst>
              <a:ext uri="{FF2B5EF4-FFF2-40B4-BE49-F238E27FC236}">
                <a16:creationId xmlns:a16="http://schemas.microsoft.com/office/drawing/2014/main" id="{98734998-AA4B-0B4C-A6B7-F2BB5D7AB408}"/>
              </a:ext>
            </a:extLst>
          </p:cNvPr>
          <p:cNvSpPr>
            <a:spLocks noGrp="1"/>
          </p:cNvSpPr>
          <p:nvPr>
            <p:ph idx="1"/>
          </p:nvPr>
        </p:nvSpPr>
        <p:spPr>
          <a:xfrm>
            <a:off x="466725" y="2259013"/>
            <a:ext cx="7772400" cy="3992562"/>
          </a:xfrm>
        </p:spPr>
        <p:txBody>
          <a:bodyPr/>
          <a:lstStyle/>
          <a:p>
            <a:r>
              <a:rPr lang="en-US" altLang="en-US" sz="2400">
                <a:ea typeface="ＭＳ Ｐゴシック" panose="020B0600070205080204" pitchFamily="34" charset="-128"/>
              </a:rPr>
              <a:t>Joshua E. Palay, Jacquelyne Y. Wong, Jason R. Randall, Tanya Sala, James M. Bolton, Patricia Furer, Shay-Lee Bolton, Debbie L. Whitney, Sagar Parikh, &amp; Jitender Sareen</a:t>
            </a:r>
            <a:r>
              <a:rPr lang="en-US" altLang="en-US" sz="2400" b="1">
                <a:ea typeface="ＭＳ Ｐゴシック" panose="020B0600070205080204" pitchFamily="34" charset="-128"/>
              </a:rPr>
              <a:t>.  </a:t>
            </a:r>
            <a:r>
              <a:rPr lang="en-US" altLang="en-US" sz="2400" i="1">
                <a:ea typeface="ＭＳ Ｐゴシック" panose="020B0600070205080204" pitchFamily="34" charset="-128"/>
              </a:rPr>
              <a:t>The European Journal of Person-Centered Health Care</a:t>
            </a:r>
            <a:r>
              <a:rPr lang="en-US" altLang="en-US" sz="2400">
                <a:ea typeface="ＭＳ Ｐゴシック" panose="020B0600070205080204" pitchFamily="34" charset="-128"/>
              </a:rPr>
              <a:t>, (In Press).</a:t>
            </a:r>
          </a:p>
          <a:p>
            <a:endParaRPr lang="en-US" altLang="en-US" sz="2400">
              <a:ea typeface="ＭＳ Ｐゴシック" panose="020B0600070205080204" pitchFamily="34" charset="-128"/>
            </a:endParaRPr>
          </a:p>
          <a:p>
            <a:r>
              <a:rPr lang="en-US" altLang="en-US" sz="2400">
                <a:ea typeface="ＭＳ Ｐゴシック" panose="020B0600070205080204" pitchFamily="34" charset="-128"/>
              </a:rPr>
              <a:t>Persistence, Persistence</a:t>
            </a:r>
            <a:r>
              <a:rPr lang="is-IS" altLang="en-US" sz="2400">
                <a:ea typeface="ＭＳ Ｐゴシック" panose="020B0600070205080204" pitchFamily="34" charset="-128"/>
              </a:rPr>
              <a:t>…</a:t>
            </a:r>
            <a:endParaRPr lang="en-US" altLang="en-US" sz="2400">
              <a:ea typeface="ＭＳ Ｐゴシック" panose="020B0600070205080204" pitchFamily="34" charset="-128"/>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CB7F88BF-F478-2E4F-B765-AF2D6250641A}"/>
              </a:ext>
            </a:extLst>
          </p:cNvPr>
          <p:cNvSpPr>
            <a:spLocks noGrp="1"/>
          </p:cNvSpPr>
          <p:nvPr>
            <p:ph type="title"/>
          </p:nvPr>
        </p:nvSpPr>
        <p:spPr>
          <a:xfrm>
            <a:off x="466725" y="1381125"/>
            <a:ext cx="7772400" cy="1133475"/>
          </a:xfrm>
        </p:spPr>
        <p:txBody>
          <a:bodyPr/>
          <a:lstStyle/>
          <a:p>
            <a:r>
              <a:rPr lang="en-US" altLang="en-US">
                <a:ea typeface="ＭＳ Ｐゴシック" panose="020B0600070205080204" pitchFamily="34" charset="-128"/>
              </a:rPr>
              <a:t>An Evaluation of Large Group Cognitive Behaviour Therapy with Mindfulness (CBTm) Classes for Mood and Anxiety Disorders</a:t>
            </a:r>
            <a:br>
              <a:rPr lang="en-US" altLang="en-US">
                <a:ea typeface="ＭＳ Ｐゴシック" panose="020B0600070205080204" pitchFamily="34" charset="-128"/>
              </a:rPr>
            </a:br>
            <a:endParaRPr lang="en-US" altLang="en-US">
              <a:ea typeface="ＭＳ Ｐゴシック" panose="020B0600070205080204" pitchFamily="34" charset="-128"/>
            </a:endParaRPr>
          </a:p>
        </p:txBody>
      </p:sp>
      <p:sp>
        <p:nvSpPr>
          <p:cNvPr id="53250" name="Content Placeholder 2">
            <a:extLst>
              <a:ext uri="{FF2B5EF4-FFF2-40B4-BE49-F238E27FC236}">
                <a16:creationId xmlns:a16="http://schemas.microsoft.com/office/drawing/2014/main" id="{7963966D-833E-334D-9C8A-814D39078DAF}"/>
              </a:ext>
            </a:extLst>
          </p:cNvPr>
          <p:cNvSpPr>
            <a:spLocks noGrp="1"/>
          </p:cNvSpPr>
          <p:nvPr>
            <p:ph idx="1"/>
          </p:nvPr>
        </p:nvSpPr>
        <p:spPr>
          <a:xfrm>
            <a:off x="466725" y="2514600"/>
            <a:ext cx="7772400" cy="3424238"/>
          </a:xfrm>
        </p:spPr>
        <p:txBody>
          <a:bodyPr/>
          <a:lstStyle/>
          <a:p>
            <a:r>
              <a:rPr lang="en-US" altLang="en-US" sz="2400">
                <a:ea typeface="ＭＳ Ｐゴシック" panose="020B0600070205080204" pitchFamily="34" charset="-128"/>
              </a:rPr>
              <a:t>Vishal K. Thakur, Jacquelyne Y. Wong, Jason R. Randall, James M. Bolton, Joshua Palay, Tanya Sala, Jolene Kinley Natalie Mota, Sagar Parikh &amp; Jitender Sareen</a:t>
            </a:r>
          </a:p>
          <a:p>
            <a:endParaRPr lang="en-US" altLang="en-US" sz="2400">
              <a:ea typeface="ＭＳ Ｐゴシック" panose="020B0600070205080204" pitchFamily="34" charset="-128"/>
            </a:endParaRPr>
          </a:p>
          <a:p>
            <a:r>
              <a:rPr lang="en-US" altLang="en-US" sz="2400">
                <a:ea typeface="ＭＳ Ｐゴシック" panose="020B0600070205080204" pitchFamily="34" charset="-128"/>
              </a:rPr>
              <a:t>BSc Med student project.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377A5B0A-5139-3A4A-88BB-8C04E10292FA}"/>
              </a:ext>
            </a:extLst>
          </p:cNvPr>
          <p:cNvSpPr>
            <a:spLocks noGrp="1"/>
          </p:cNvSpPr>
          <p:nvPr>
            <p:ph type="title"/>
          </p:nvPr>
        </p:nvSpPr>
        <p:spPr/>
        <p:txBody>
          <a:bodyPr/>
          <a:lstStyle/>
          <a:p>
            <a:r>
              <a:rPr lang="en-US" altLang="en-US">
                <a:ea typeface="ＭＳ Ｐゴシック" panose="020B0600070205080204" pitchFamily="34" charset="-128"/>
              </a:rPr>
              <a:t>CBTm Classes</a:t>
            </a:r>
          </a:p>
        </p:txBody>
      </p:sp>
      <p:sp>
        <p:nvSpPr>
          <p:cNvPr id="55298" name="Content Placeholder 2">
            <a:extLst>
              <a:ext uri="{FF2B5EF4-FFF2-40B4-BE49-F238E27FC236}">
                <a16:creationId xmlns:a16="http://schemas.microsoft.com/office/drawing/2014/main" id="{18803C9F-1756-3342-9359-F553CFFFC764}"/>
              </a:ext>
            </a:extLst>
          </p:cNvPr>
          <p:cNvSpPr>
            <a:spLocks noGrp="1"/>
          </p:cNvSpPr>
          <p:nvPr>
            <p:ph idx="1"/>
          </p:nvPr>
        </p:nvSpPr>
        <p:spPr/>
        <p:txBody>
          <a:bodyPr/>
          <a:lstStyle/>
          <a:p>
            <a:r>
              <a:rPr lang="en-US" altLang="en-US">
                <a:ea typeface="ＭＳ Ｐゴシック" panose="020B0600070205080204" pitchFamily="34" charset="-128"/>
              </a:rPr>
              <a:t>Dr. Debbie Whitney led a grant application to the Bell Let’s Talk – True Patriot Love Fund</a:t>
            </a:r>
          </a:p>
          <a:p>
            <a:r>
              <a:rPr lang="en-US" altLang="en-US">
                <a:ea typeface="ＭＳ Ｐゴシック" panose="020B0600070205080204" pitchFamily="34" charset="-128"/>
              </a:rPr>
              <a:t>Adapt classes to be delivered by mental health clinician, peer support counsellor, or peer support volunteer.</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29E35-A16E-B848-80DF-6B17B03E1463}"/>
              </a:ext>
            </a:extLst>
          </p:cNvPr>
          <p:cNvSpPr>
            <a:spLocks noGrp="1"/>
          </p:cNvSpPr>
          <p:nvPr>
            <p:ph type="title"/>
          </p:nvPr>
        </p:nvSpPr>
        <p:spPr>
          <a:xfrm>
            <a:off x="1177925" y="841375"/>
            <a:ext cx="7173913" cy="1458913"/>
          </a:xfrm>
        </p:spPr>
        <p:txBody>
          <a:bodyPr>
            <a:noAutofit/>
          </a:bodyPr>
          <a:lstStyle/>
          <a:p>
            <a:pPr eaLnBrk="1" hangingPunct="1">
              <a:defRPr/>
            </a:pPr>
            <a:r>
              <a:rPr lang="en-US" altLang="en-US" dirty="0">
                <a:solidFill>
                  <a:schemeClr val="tx1"/>
                </a:solidFill>
                <a:ea typeface="ＭＳ Ｐゴシック" charset="-128"/>
              </a:rPr>
              <a:t>2016 Bell/True Patriot Love Fund supports </a:t>
            </a:r>
            <a:r>
              <a:rPr lang="en-US" altLang="en-US" i="1" dirty="0">
                <a:solidFill>
                  <a:schemeClr val="tx1"/>
                </a:solidFill>
                <a:effectLst>
                  <a:outerShdw blurRad="38100" dist="38100" dir="2700000" algn="tl">
                    <a:srgbClr val="C0C0C0"/>
                  </a:outerShdw>
                </a:effectLst>
                <a:ea typeface="ＭＳ Ｐゴシック" charset="-128"/>
              </a:rPr>
              <a:t>CBTm classes for Resilience</a:t>
            </a:r>
          </a:p>
        </p:txBody>
      </p:sp>
      <p:sp>
        <p:nvSpPr>
          <p:cNvPr id="56322" name="Content Placeholder 2">
            <a:extLst>
              <a:ext uri="{FF2B5EF4-FFF2-40B4-BE49-F238E27FC236}">
                <a16:creationId xmlns:a16="http://schemas.microsoft.com/office/drawing/2014/main" id="{0D474308-A861-F947-AB15-62DDC3B2549B}"/>
              </a:ext>
            </a:extLst>
          </p:cNvPr>
          <p:cNvSpPr>
            <a:spLocks noGrp="1"/>
          </p:cNvSpPr>
          <p:nvPr>
            <p:ph idx="1"/>
          </p:nvPr>
        </p:nvSpPr>
        <p:spPr>
          <a:xfrm>
            <a:off x="914400" y="2000250"/>
            <a:ext cx="8229600" cy="4038600"/>
          </a:xfrm>
        </p:spPr>
        <p:txBody>
          <a:bodyPr/>
          <a:lstStyle/>
          <a:p>
            <a:pPr eaLnBrk="1" hangingPunct="1"/>
            <a:r>
              <a:rPr lang="en-US" altLang="en-US" sz="2400">
                <a:ea typeface="ＭＳ Ｐゴシック" panose="020B0600070205080204" pitchFamily="34" charset="-128"/>
              </a:rPr>
              <a:t>Are you a mental health clinician, peer support counsellor or volunteer working with Canadian Forces members, veterans and/or their families?</a:t>
            </a:r>
          </a:p>
          <a:p>
            <a:pPr eaLnBrk="1" hangingPunct="1"/>
            <a:r>
              <a:rPr lang="en-US" altLang="en-US" sz="2400">
                <a:solidFill>
                  <a:srgbClr val="000000"/>
                </a:solidFill>
                <a:ea typeface="ＭＳ Ｐゴシック" panose="020B0600070205080204" pitchFamily="34" charset="-128"/>
              </a:rPr>
              <a:t>Do you want training to deliver CBTm classes to promote resilience?</a:t>
            </a:r>
          </a:p>
          <a:p>
            <a:pPr eaLnBrk="1" hangingPunct="1"/>
            <a:r>
              <a:rPr lang="en-US" altLang="en-US" sz="2400">
                <a:ea typeface="ＭＳ Ｐゴシック" panose="020B0600070205080204" pitchFamily="34" charset="-128"/>
              </a:rPr>
              <a:t>Contact:  Debbie Whitney, Winnipeg OSI Clinic</a:t>
            </a:r>
          </a:p>
          <a:p>
            <a:pPr marL="1828800" lvl="4" indent="0" eaLnBrk="1" hangingPunct="1">
              <a:buFontTx/>
              <a:buNone/>
            </a:pPr>
            <a:r>
              <a:rPr lang="en-US" altLang="en-US" sz="2400">
                <a:ea typeface="ＭＳ Ｐゴシック" panose="020B0600070205080204" pitchFamily="34" charset="-128"/>
              </a:rPr>
              <a:t>  </a:t>
            </a:r>
            <a:r>
              <a:rPr lang="en-US" altLang="en-US" sz="2400">
                <a:ea typeface="ＭＳ Ｐゴシック" panose="020B0600070205080204" pitchFamily="34" charset="-128"/>
                <a:hlinkClick r:id="rId3"/>
              </a:rPr>
              <a:t>dwhitney@deerlodge.mb.ca</a:t>
            </a:r>
            <a:r>
              <a:rPr lang="en-US" altLang="en-US" sz="2400">
                <a:ea typeface="ＭＳ Ｐゴシック" panose="020B0600070205080204" pitchFamily="34" charset="-128"/>
              </a:rPr>
              <a:t> or 204-831-3429          </a:t>
            </a:r>
          </a:p>
        </p:txBody>
      </p:sp>
      <p:sp>
        <p:nvSpPr>
          <p:cNvPr id="56323" name="TextBox 5">
            <a:extLst>
              <a:ext uri="{FF2B5EF4-FFF2-40B4-BE49-F238E27FC236}">
                <a16:creationId xmlns:a16="http://schemas.microsoft.com/office/drawing/2014/main" id="{7465304B-F1D3-804A-B440-72A323264245}"/>
              </a:ext>
            </a:extLst>
          </p:cNvPr>
          <p:cNvSpPr txBox="1">
            <a:spLocks noChangeArrowheads="1"/>
          </p:cNvSpPr>
          <p:nvPr/>
        </p:nvSpPr>
        <p:spPr bwMode="auto">
          <a:xfrm>
            <a:off x="685800" y="6019800"/>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Myriad Web Pro" pitchFamily="34" charset="0"/>
                <a:ea typeface="ＭＳ Ｐゴシック" panose="020B0600070205080204" pitchFamily="34" charset="-128"/>
              </a:defRPr>
            </a:lvl1pPr>
            <a:lvl2pPr marL="742950" indent="-285750">
              <a:spcBef>
                <a:spcPct val="20000"/>
              </a:spcBef>
              <a:buChar char="–"/>
              <a:defRPr sz="2800">
                <a:solidFill>
                  <a:schemeClr val="tx1"/>
                </a:solidFill>
                <a:latin typeface="Myriad Web Pro" pitchFamily="34" charset="0"/>
                <a:ea typeface="ＭＳ Ｐゴシック" panose="020B0600070205080204" pitchFamily="34" charset="-128"/>
              </a:defRPr>
            </a:lvl2pPr>
            <a:lvl3pPr marL="1143000" indent="-228600">
              <a:spcBef>
                <a:spcPct val="20000"/>
              </a:spcBef>
              <a:buChar char="•"/>
              <a:defRPr sz="2400">
                <a:solidFill>
                  <a:schemeClr val="tx1"/>
                </a:solidFill>
                <a:latin typeface="Myriad Web Pro" pitchFamily="34" charset="0"/>
                <a:ea typeface="ＭＳ Ｐゴシック" panose="020B0600070205080204" pitchFamily="34" charset="-128"/>
              </a:defRPr>
            </a:lvl3pPr>
            <a:lvl4pPr marL="1600200" indent="-228600">
              <a:spcBef>
                <a:spcPct val="20000"/>
              </a:spcBef>
              <a:buChar char="–"/>
              <a:defRPr sz="2000">
                <a:solidFill>
                  <a:schemeClr val="tx1"/>
                </a:solidFill>
                <a:latin typeface="Myriad Web Pro" pitchFamily="34" charset="0"/>
                <a:ea typeface="ＭＳ Ｐゴシック" panose="020B0600070205080204" pitchFamily="34" charset="-128"/>
              </a:defRPr>
            </a:lvl4pPr>
            <a:lvl5pPr marL="2057400" indent="-228600">
              <a:spcBef>
                <a:spcPct val="20000"/>
              </a:spcBef>
              <a:buChar char="»"/>
              <a:defRPr sz="2000">
                <a:solidFill>
                  <a:schemeClr val="tx1"/>
                </a:solidFill>
                <a:latin typeface="Myriad Web Pro"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9pPr>
          </a:lstStyle>
          <a:p>
            <a:pPr eaLnBrk="1" hangingPunct="1">
              <a:spcBef>
                <a:spcPct val="0"/>
              </a:spcBef>
              <a:buFontTx/>
              <a:buNone/>
            </a:pPr>
            <a:endParaRPr lang="en-US" altLang="en-US" sz="1800">
              <a:latin typeface="Calibri" panose="020F0502020204030204" pitchFamily="34" charset="0"/>
            </a:endParaRPr>
          </a:p>
        </p:txBody>
      </p:sp>
      <p:pic>
        <p:nvPicPr>
          <p:cNvPr id="56324" name="Picture 4" descr="http://truepatriotlove.com/wp-content/uploads/2015/04/tpl_logo.png">
            <a:extLst>
              <a:ext uri="{FF2B5EF4-FFF2-40B4-BE49-F238E27FC236}">
                <a16:creationId xmlns:a16="http://schemas.microsoft.com/office/drawing/2014/main" id="{107DF0E2-1376-3C47-B5EC-429AD44EE2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5938" y="4667250"/>
            <a:ext cx="14859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5">
            <a:extLst>
              <a:ext uri="{FF2B5EF4-FFF2-40B4-BE49-F238E27FC236}">
                <a16:creationId xmlns:a16="http://schemas.microsoft.com/office/drawing/2014/main" id="{70F83599-86E5-2448-A6BE-F9CC16D7B5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8700" y="5276850"/>
            <a:ext cx="2819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117F17EF-9ECA-6341-8725-8A8EB46D6C05}"/>
              </a:ext>
            </a:extLst>
          </p:cNvPr>
          <p:cNvSpPr>
            <a:spLocks noGrp="1"/>
          </p:cNvSpPr>
          <p:nvPr>
            <p:ph type="title"/>
          </p:nvPr>
        </p:nvSpPr>
        <p:spPr/>
        <p:txBody>
          <a:bodyPr/>
          <a:lstStyle/>
          <a:p>
            <a:r>
              <a:rPr lang="en-US" altLang="en-US">
                <a:ea typeface="ＭＳ Ｐゴシック" panose="020B0600070205080204" pitchFamily="34" charset="-128"/>
              </a:rPr>
              <a:t>Adaptation of CBTm classes for medical students</a:t>
            </a:r>
          </a:p>
        </p:txBody>
      </p:sp>
      <p:sp>
        <p:nvSpPr>
          <p:cNvPr id="58370" name="Content Placeholder 2">
            <a:extLst>
              <a:ext uri="{FF2B5EF4-FFF2-40B4-BE49-F238E27FC236}">
                <a16:creationId xmlns:a16="http://schemas.microsoft.com/office/drawing/2014/main" id="{92C9DE09-30FE-6C4C-A34F-618D717FA7EE}"/>
              </a:ext>
            </a:extLst>
          </p:cNvPr>
          <p:cNvSpPr>
            <a:spLocks noGrp="1"/>
          </p:cNvSpPr>
          <p:nvPr>
            <p:ph idx="1"/>
          </p:nvPr>
        </p:nvSpPr>
        <p:spPr/>
        <p:txBody>
          <a:bodyPr/>
          <a:lstStyle/>
          <a:p>
            <a:r>
              <a:rPr lang="en-US" altLang="en-US">
                <a:ea typeface="ＭＳ Ｐゴシック" panose="020B0600070205080204" pitchFamily="34" charset="-128"/>
              </a:rPr>
              <a:t>Tanya Sala MD et al.</a:t>
            </a:r>
          </a:p>
          <a:p>
            <a:r>
              <a:rPr lang="en-US" altLang="en-US">
                <a:ea typeface="ＭＳ Ｐゴシック" panose="020B0600070205080204" pitchFamily="34" charset="-128"/>
              </a:rPr>
              <a:t>Two objectives:</a:t>
            </a:r>
          </a:p>
          <a:p>
            <a:pPr lvl="1"/>
            <a:r>
              <a:rPr lang="en-US" altLang="en-US">
                <a:ea typeface="ＭＳ Ｐゴシック" panose="020B0600070205080204" pitchFamily="34" charset="-128"/>
              </a:rPr>
              <a:t>Build resilience</a:t>
            </a:r>
          </a:p>
          <a:p>
            <a:pPr lvl="1"/>
            <a:r>
              <a:rPr lang="en-US" altLang="en-US">
                <a:ea typeface="ＭＳ Ｐゴシック" panose="020B0600070205080204" pitchFamily="34" charset="-128"/>
              </a:rPr>
              <a:t>Teach CBT</a:t>
            </a:r>
          </a:p>
          <a:p>
            <a:endParaRPr lang="en-US" altLang="en-US">
              <a:ea typeface="ＭＳ Ｐゴシック" panose="020B0600070205080204" pitchFamily="34" charset="-128"/>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17FC8D2F-391B-C54F-AAF4-F458FC15AC8D}"/>
              </a:ext>
            </a:extLst>
          </p:cNvPr>
          <p:cNvSpPr>
            <a:spLocks noGrp="1"/>
          </p:cNvSpPr>
          <p:nvPr>
            <p:ph type="title"/>
          </p:nvPr>
        </p:nvSpPr>
        <p:spPr/>
        <p:txBody>
          <a:bodyPr/>
          <a:lstStyle/>
          <a:p>
            <a:r>
              <a:rPr lang="en-US" altLang="en-US">
                <a:ea typeface="ＭＳ Ｐゴシック" panose="020B0600070205080204" pitchFamily="34" charset="-128"/>
              </a:rPr>
              <a:t>Mota, Bolton, Holmqvist, Sareen (2017)</a:t>
            </a:r>
          </a:p>
        </p:txBody>
      </p:sp>
      <p:sp>
        <p:nvSpPr>
          <p:cNvPr id="59394" name="Content Placeholder 2">
            <a:extLst>
              <a:ext uri="{FF2B5EF4-FFF2-40B4-BE49-F238E27FC236}">
                <a16:creationId xmlns:a16="http://schemas.microsoft.com/office/drawing/2014/main" id="{D754A370-471A-A246-A926-ACED71E9DA64}"/>
              </a:ext>
            </a:extLst>
          </p:cNvPr>
          <p:cNvSpPr>
            <a:spLocks noGrp="1"/>
          </p:cNvSpPr>
          <p:nvPr>
            <p:ph idx="1"/>
          </p:nvPr>
        </p:nvSpPr>
        <p:spPr/>
        <p:txBody>
          <a:bodyPr/>
          <a:lstStyle/>
          <a:p>
            <a:r>
              <a:rPr lang="en-US" altLang="en-US" sz="2800">
                <a:ea typeface="ＭＳ Ｐゴシック" panose="020B0600070205080204" pitchFamily="34" charset="-128"/>
              </a:rPr>
              <a:t>Manitoba Medical Services Foundation and Winnipeg Foundation Operating Grant</a:t>
            </a:r>
          </a:p>
          <a:p>
            <a:r>
              <a:rPr lang="en-US" altLang="en-US" sz="2800">
                <a:ea typeface="ＭＳ Ｐゴシック" panose="020B0600070205080204" pitchFamily="34" charset="-128"/>
              </a:rPr>
              <a:t>“</a:t>
            </a:r>
            <a:r>
              <a:rPr lang="en-US" altLang="en-US" sz="2800" i="1">
                <a:ea typeface="ＭＳ Ｐゴシック" panose="020B0600070205080204" pitchFamily="34" charset="-128"/>
              </a:rPr>
              <a:t>The effectiveness of psychotherapy classes in reducing suicidal ideation in a crisis population</a:t>
            </a:r>
            <a:r>
              <a:rPr lang="en-US" altLang="en-US" sz="2800">
                <a:ea typeface="ＭＳ Ｐゴシック" panose="020B0600070205080204" pitchFamily="34" charset="-128"/>
              </a:rPr>
              <a:t>”</a:t>
            </a:r>
          </a:p>
          <a:p>
            <a:r>
              <a:rPr lang="en-US" altLang="en-US" sz="2800">
                <a:ea typeface="ＭＳ Ｐゴシック" panose="020B0600070205080204" pitchFamily="34" charset="-128"/>
              </a:rPr>
              <a:t>Examine the effectiveness of CBTm and DBT skills psychotherapy classes on reducing suicidal thinking.</a:t>
            </a:r>
          </a:p>
          <a:p>
            <a:endParaRPr lang="en-US" altLang="en-US" sz="2800">
              <a:ea typeface="ＭＳ Ｐゴシック" panose="020B0600070205080204" pitchFamily="34"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a:extLst>
              <a:ext uri="{FF2B5EF4-FFF2-40B4-BE49-F238E27FC236}">
                <a16:creationId xmlns:a16="http://schemas.microsoft.com/office/drawing/2014/main" id="{4AF1D429-211D-FB4B-9649-E01485CB3547}"/>
              </a:ext>
            </a:extLst>
          </p:cNvPr>
          <p:cNvSpPr>
            <a:spLocks noGrp="1"/>
          </p:cNvSpPr>
          <p:nvPr>
            <p:ph type="title"/>
          </p:nvPr>
        </p:nvSpPr>
        <p:spPr/>
        <p:txBody>
          <a:bodyPr/>
          <a:lstStyle/>
          <a:p>
            <a:r>
              <a:rPr lang="en-US" altLang="en-US">
                <a:ea typeface="ＭＳ Ｐゴシック" panose="020B0600070205080204" pitchFamily="34" charset="-128"/>
              </a:rPr>
              <a:t>Acknowledgements</a:t>
            </a:r>
          </a:p>
        </p:txBody>
      </p:sp>
      <p:sp>
        <p:nvSpPr>
          <p:cNvPr id="9218" name="Content Placeholder 2">
            <a:extLst>
              <a:ext uri="{FF2B5EF4-FFF2-40B4-BE49-F238E27FC236}">
                <a16:creationId xmlns:a16="http://schemas.microsoft.com/office/drawing/2014/main" id="{481FA94F-4B65-814C-9A35-CAD158975141}"/>
              </a:ext>
            </a:extLst>
          </p:cNvPr>
          <p:cNvSpPr>
            <a:spLocks noGrp="1"/>
          </p:cNvSpPr>
          <p:nvPr>
            <p:ph idx="1"/>
          </p:nvPr>
        </p:nvSpPr>
        <p:spPr>
          <a:xfrm>
            <a:off x="827088" y="2571750"/>
            <a:ext cx="7497762" cy="4800600"/>
          </a:xfrm>
        </p:spPr>
        <p:txBody>
          <a:bodyPr/>
          <a:lstStyle/>
          <a:p>
            <a:r>
              <a:rPr lang="en-US" altLang="en-US" sz="2400">
                <a:ea typeface="ＭＳ Ｐゴシック" panose="020B0600070205080204" pitchFamily="34" charset="-128"/>
              </a:rPr>
              <a:t>Patients and families</a:t>
            </a:r>
          </a:p>
          <a:p>
            <a:r>
              <a:rPr lang="en-US" altLang="en-US" sz="2400">
                <a:ea typeface="ＭＳ Ｐゴシック" panose="020B0600070205080204" pitchFamily="34" charset="-128"/>
              </a:rPr>
              <a:t>CBTm Team</a:t>
            </a:r>
          </a:p>
          <a:p>
            <a:r>
              <a:rPr lang="en-US" altLang="en-US" sz="2400">
                <a:ea typeface="ＭＳ Ｐゴシック" panose="020B0600070205080204" pitchFamily="34" charset="-128"/>
              </a:rPr>
              <a:t>Partners</a:t>
            </a:r>
          </a:p>
          <a:p>
            <a:r>
              <a:rPr lang="en-US" altLang="en-US" sz="2400">
                <a:ea typeface="ＭＳ Ｐゴシック" panose="020B0600070205080204" pitchFamily="34" charset="-128"/>
              </a:rPr>
              <a:t>A. Beck MD, J. Beck PhD</a:t>
            </a:r>
          </a:p>
          <a:p>
            <a:r>
              <a:rPr lang="en-US" altLang="en-US" sz="2400">
                <a:ea typeface="ＭＳ Ｐゴシック" panose="020B0600070205080204" pitchFamily="34" charset="-128"/>
              </a:rPr>
              <a:t>Gordon Asmundson PhD</a:t>
            </a:r>
          </a:p>
          <a:p>
            <a:r>
              <a:rPr lang="en-US" altLang="en-US" sz="2400">
                <a:ea typeface="ＭＳ Ｐゴシック" panose="020B0600070205080204" pitchFamily="34" charset="-128"/>
              </a:rPr>
              <a:t>Corey Newman PhD</a:t>
            </a:r>
          </a:p>
        </p:txBody>
      </p:sp>
      <p:pic>
        <p:nvPicPr>
          <p:cNvPr id="9219" name="Picture 5" descr="2013-12-03 14.36.15.jpg">
            <a:extLst>
              <a:ext uri="{FF2B5EF4-FFF2-40B4-BE49-F238E27FC236}">
                <a16:creationId xmlns:a16="http://schemas.microsoft.com/office/drawing/2014/main" id="{7AE900AC-ECB4-CA4A-A6F9-664EBBCD7B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6763" y="2571750"/>
            <a:ext cx="385445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FD2364D8-1A1C-2942-B959-DA411AA902F3}"/>
              </a:ext>
            </a:extLst>
          </p:cNvPr>
          <p:cNvSpPr>
            <a:spLocks noGrp="1"/>
          </p:cNvSpPr>
          <p:nvPr>
            <p:ph type="title"/>
          </p:nvPr>
        </p:nvSpPr>
        <p:spPr/>
        <p:txBody>
          <a:bodyPr/>
          <a:lstStyle/>
          <a:p>
            <a:r>
              <a:rPr lang="en-US" altLang="en-US">
                <a:ea typeface="ＭＳ Ｐゴシック" panose="020B0600070205080204" pitchFamily="34" charset="-128"/>
              </a:rPr>
              <a:t>Kinley, Sareen, Sala, Wong, Whitney, McConnell (2018)</a:t>
            </a:r>
          </a:p>
        </p:txBody>
      </p:sp>
      <p:sp>
        <p:nvSpPr>
          <p:cNvPr id="60418" name="Content Placeholder 2">
            <a:extLst>
              <a:ext uri="{FF2B5EF4-FFF2-40B4-BE49-F238E27FC236}">
                <a16:creationId xmlns:a16="http://schemas.microsoft.com/office/drawing/2014/main" id="{52C3F50C-7D27-8040-B9F8-88F3AAE009F2}"/>
              </a:ext>
            </a:extLst>
          </p:cNvPr>
          <p:cNvSpPr>
            <a:spLocks noGrp="1"/>
          </p:cNvSpPr>
          <p:nvPr>
            <p:ph idx="1"/>
          </p:nvPr>
        </p:nvSpPr>
        <p:spPr/>
        <p:txBody>
          <a:bodyPr/>
          <a:lstStyle/>
          <a:p>
            <a:r>
              <a:rPr lang="en-US" altLang="en-US">
                <a:ea typeface="ＭＳ Ｐゴシック" panose="020B0600070205080204" pitchFamily="34" charset="-128"/>
              </a:rPr>
              <a:t>University of Manitoba Grant</a:t>
            </a:r>
          </a:p>
          <a:p>
            <a:r>
              <a:rPr lang="en-US" altLang="en-US" i="1">
                <a:ea typeface="ＭＳ Ｐゴシック" panose="020B0600070205080204" pitchFamily="34" charset="-128"/>
              </a:rPr>
              <a:t>“CBTm classes in a rural community mental health program”</a:t>
            </a:r>
            <a:endParaRPr lang="en-US" altLang="en-US">
              <a:ea typeface="ＭＳ Ｐゴシック" panose="020B0600070205080204" pitchFamily="34" charset="-128"/>
            </a:endParaRPr>
          </a:p>
          <a:p>
            <a:r>
              <a:rPr lang="en-US" altLang="en-US">
                <a:ea typeface="ＭＳ Ｐゴシック" panose="020B0600070205080204" pitchFamily="34" charset="-128"/>
              </a:rPr>
              <a:t>Chart review 2015-2017</a:t>
            </a:r>
          </a:p>
          <a:p>
            <a:r>
              <a:rPr lang="en-US" altLang="en-US">
                <a:ea typeface="ＭＳ Ｐゴシック" panose="020B0600070205080204" pitchFamily="34" charset="-128"/>
              </a:rPr>
              <a:t>Evaluate CBTm classes in a rural area</a:t>
            </a:r>
          </a:p>
          <a:p>
            <a:r>
              <a:rPr lang="en-US" altLang="en-US">
                <a:ea typeface="ＭＳ Ｐゴシック" panose="020B0600070205080204" pitchFamily="34" charset="-128"/>
              </a:rPr>
              <a:t>Evaluate the impact of providing classes using telehealth versus in-person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74057DC1-EB20-F540-B397-1E32E698E791}"/>
              </a:ext>
            </a:extLst>
          </p:cNvPr>
          <p:cNvSpPr>
            <a:spLocks noGrp="1"/>
          </p:cNvSpPr>
          <p:nvPr>
            <p:ph type="title"/>
          </p:nvPr>
        </p:nvSpPr>
        <p:spPr/>
        <p:txBody>
          <a:bodyPr/>
          <a:lstStyle/>
          <a:p>
            <a:r>
              <a:rPr lang="en-US" altLang="en-US">
                <a:ea typeface="ＭＳ Ｐゴシック" panose="020B0600070205080204" pitchFamily="34" charset="-128"/>
              </a:rPr>
              <a:t>Workers Compensation Board Grant</a:t>
            </a:r>
          </a:p>
        </p:txBody>
      </p:sp>
      <p:pic>
        <p:nvPicPr>
          <p:cNvPr id="61442" name="Content Placeholder 2">
            <a:extLst>
              <a:ext uri="{FF2B5EF4-FFF2-40B4-BE49-F238E27FC236}">
                <a16:creationId xmlns:a16="http://schemas.microsoft.com/office/drawing/2014/main" id="{40CCFA65-F522-264F-A8B3-BD689345C55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2039938"/>
            <a:ext cx="7772400" cy="2779712"/>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5940A31D-91B2-D947-8621-B0C90B3F7604}"/>
              </a:ext>
            </a:extLst>
          </p:cNvPr>
          <p:cNvSpPr>
            <a:spLocks noGrp="1"/>
          </p:cNvSpPr>
          <p:nvPr>
            <p:ph type="title"/>
          </p:nvPr>
        </p:nvSpPr>
        <p:spPr/>
        <p:txBody>
          <a:bodyPr/>
          <a:lstStyle/>
          <a:p>
            <a:r>
              <a:rPr lang="en-CA" altLang="en-US">
                <a:ea typeface="ＭＳ Ｐゴシック" panose="020B0600070205080204" pitchFamily="34" charset="-128"/>
              </a:rPr>
              <a:t>Sareen, Mota, Sala, Wong et al (2017 - 2019)</a:t>
            </a:r>
            <a:endParaRPr lang="en-US" altLang="en-US">
              <a:ea typeface="ＭＳ Ｐゴシック" panose="020B0600070205080204" pitchFamily="34" charset="-128"/>
            </a:endParaRPr>
          </a:p>
        </p:txBody>
      </p:sp>
      <p:sp>
        <p:nvSpPr>
          <p:cNvPr id="62466" name="Content Placeholder 2">
            <a:extLst>
              <a:ext uri="{FF2B5EF4-FFF2-40B4-BE49-F238E27FC236}">
                <a16:creationId xmlns:a16="http://schemas.microsoft.com/office/drawing/2014/main" id="{EA6ACFBD-5C47-FA48-A418-7D5F190F0D27}"/>
              </a:ext>
            </a:extLst>
          </p:cNvPr>
          <p:cNvSpPr>
            <a:spLocks noGrp="1"/>
          </p:cNvSpPr>
          <p:nvPr>
            <p:ph idx="1"/>
          </p:nvPr>
        </p:nvSpPr>
        <p:spPr/>
        <p:txBody>
          <a:bodyPr/>
          <a:lstStyle/>
          <a:p>
            <a:r>
              <a:rPr lang="en-US" altLang="en-US">
                <a:ea typeface="ＭＳ Ｐゴシック" panose="020B0600070205080204" pitchFamily="34" charset="-128"/>
              </a:rPr>
              <a:t>WCB of MB, RWIP Grant </a:t>
            </a:r>
          </a:p>
          <a:p>
            <a:r>
              <a:rPr lang="en-US" altLang="en-US" i="1">
                <a:ea typeface="ＭＳ Ｐゴシック" panose="020B0600070205080204" pitchFamily="34" charset="-128"/>
              </a:rPr>
              <a:t>“Online and classroom delivered mindfulness-based cognitive behaviour therapy course for building workplace resilience: Pilot RCT”</a:t>
            </a:r>
          </a:p>
          <a:p>
            <a:r>
              <a:rPr lang="en-US" altLang="en-US">
                <a:ea typeface="ＭＳ Ｐゴシック" panose="020B0600070205080204" pitchFamily="34" charset="-128"/>
              </a:rPr>
              <a:t>Adapt and provide CBTm Classes for public safety personnel (firefighters, police officers, paramedics) and nurses.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84A26517-E37D-BF49-A556-BD4DFC96BFEC}"/>
              </a:ext>
            </a:extLst>
          </p:cNvPr>
          <p:cNvSpPr>
            <a:spLocks noGrp="1"/>
          </p:cNvSpPr>
          <p:nvPr>
            <p:ph type="title"/>
          </p:nvPr>
        </p:nvSpPr>
        <p:spPr/>
        <p:txBody>
          <a:bodyPr/>
          <a:lstStyle/>
          <a:p>
            <a:r>
              <a:rPr lang="en-US" altLang="en-US">
                <a:ea typeface="ＭＳ Ｐゴシック" panose="020B0600070205080204" pitchFamily="34" charset="-128"/>
              </a:rPr>
              <a:t>Jacquelyne Wong PhD Student</a:t>
            </a:r>
          </a:p>
        </p:txBody>
      </p:sp>
      <p:sp>
        <p:nvSpPr>
          <p:cNvPr id="63490" name="Content Placeholder 2">
            <a:extLst>
              <a:ext uri="{FF2B5EF4-FFF2-40B4-BE49-F238E27FC236}">
                <a16:creationId xmlns:a16="http://schemas.microsoft.com/office/drawing/2014/main" id="{E50B52BE-4C87-8B4B-A0A0-E12D8C7DACE9}"/>
              </a:ext>
            </a:extLst>
          </p:cNvPr>
          <p:cNvSpPr>
            <a:spLocks noGrp="1"/>
          </p:cNvSpPr>
          <p:nvPr>
            <p:ph idx="1"/>
          </p:nvPr>
        </p:nvSpPr>
        <p:spPr/>
        <p:txBody>
          <a:bodyPr/>
          <a:lstStyle/>
          <a:p>
            <a:r>
              <a:rPr lang="en-US" altLang="en-US">
                <a:ea typeface="ＭＳ Ｐゴシック" panose="020B0600070205080204" pitchFamily="34" charset="-128"/>
              </a:rPr>
              <a:t>PhD thesis</a:t>
            </a:r>
          </a:p>
          <a:p>
            <a:r>
              <a:rPr lang="en-US" altLang="en-US">
                <a:ea typeface="ＭＳ Ｐゴシック" panose="020B0600070205080204" pitchFamily="34" charset="-128"/>
              </a:rPr>
              <a:t>Evaluation of a CBT Stepped-Care Intervention for Anxiety and Mood Disorders</a:t>
            </a:r>
          </a:p>
          <a:p>
            <a:endParaRPr lang="en-US" altLang="en-US">
              <a:ea typeface="ＭＳ Ｐゴシック" panose="020B0600070205080204" pitchFamily="34" charset="-128"/>
            </a:endParaRPr>
          </a:p>
          <a:p>
            <a:r>
              <a:rPr lang="en-US" altLang="en-US">
                <a:ea typeface="ＭＳ Ｐゴシック" panose="020B0600070205080204" pitchFamily="34" charset="-128"/>
              </a:rPr>
              <a:t>RCT of CBTm classes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F2426A52-5965-A34A-8AF3-8AA19E682337}"/>
              </a:ext>
            </a:extLst>
          </p:cNvPr>
          <p:cNvSpPr>
            <a:spLocks noGrp="1"/>
          </p:cNvSpPr>
          <p:nvPr>
            <p:ph type="title"/>
          </p:nvPr>
        </p:nvSpPr>
        <p:spPr/>
        <p:txBody>
          <a:bodyPr/>
          <a:lstStyle/>
          <a:p>
            <a:r>
              <a:rPr lang="en-US" altLang="en-US">
                <a:ea typeface="ＭＳ Ｐゴシック" panose="020B0600070205080204" pitchFamily="34" charset="-128"/>
              </a:rPr>
              <a:t>Future Developments</a:t>
            </a:r>
          </a:p>
        </p:txBody>
      </p:sp>
      <p:sp>
        <p:nvSpPr>
          <p:cNvPr id="64514" name="Content Placeholder 2">
            <a:extLst>
              <a:ext uri="{FF2B5EF4-FFF2-40B4-BE49-F238E27FC236}">
                <a16:creationId xmlns:a16="http://schemas.microsoft.com/office/drawing/2014/main" id="{58C85298-EFAE-AC4A-9073-F16E94D18A0C}"/>
              </a:ext>
            </a:extLst>
          </p:cNvPr>
          <p:cNvSpPr>
            <a:spLocks noGrp="1"/>
          </p:cNvSpPr>
          <p:nvPr>
            <p:ph idx="1"/>
          </p:nvPr>
        </p:nvSpPr>
        <p:spPr/>
        <p:txBody>
          <a:bodyPr/>
          <a:lstStyle/>
          <a:p>
            <a:r>
              <a:rPr lang="en-US" altLang="en-US">
                <a:ea typeface="ＭＳ Ｐゴシック" panose="020B0600070205080204" pitchFamily="34" charset="-128"/>
              </a:rPr>
              <a:t>Adaptation for Swampy Cree First Nations Communities</a:t>
            </a:r>
          </a:p>
          <a:p>
            <a:endParaRPr lang="en-US" altLang="en-US">
              <a:ea typeface="ＭＳ Ｐゴシック" panose="020B0600070205080204" pitchFamily="34" charset="-128"/>
            </a:endParaRPr>
          </a:p>
          <a:p>
            <a:r>
              <a:rPr lang="en-US" altLang="en-US">
                <a:ea typeface="ＭＳ Ｐゴシック" panose="020B0600070205080204" pitchFamily="34" charset="-128"/>
              </a:rPr>
              <a:t>Translation to French</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a:extLst>
              <a:ext uri="{FF2B5EF4-FFF2-40B4-BE49-F238E27FC236}">
                <a16:creationId xmlns:a16="http://schemas.microsoft.com/office/drawing/2014/main" id="{70AB567F-EE04-9B4D-8902-2427B5CF4A76}"/>
              </a:ext>
            </a:extLst>
          </p:cNvPr>
          <p:cNvSpPr>
            <a:spLocks noGrp="1"/>
          </p:cNvSpPr>
          <p:nvPr>
            <p:ph type="title"/>
          </p:nvPr>
        </p:nvSpPr>
        <p:spPr/>
        <p:txBody>
          <a:bodyPr/>
          <a:lstStyle/>
          <a:p>
            <a:r>
              <a:rPr lang="en-US" altLang="en-US">
                <a:ea typeface="ＭＳ Ｐゴシック" panose="020B0600070205080204" pitchFamily="34" charset="-128"/>
              </a:rPr>
              <a:t>Movement 4 Mental Health Classes at HSC </a:t>
            </a:r>
          </a:p>
        </p:txBody>
      </p:sp>
      <p:pic>
        <p:nvPicPr>
          <p:cNvPr id="65538" name="Picture 2" descr="MG_2734.JPG">
            <a:extLst>
              <a:ext uri="{FF2B5EF4-FFF2-40B4-BE49-F238E27FC236}">
                <a16:creationId xmlns:a16="http://schemas.microsoft.com/office/drawing/2014/main" id="{899C25DE-DB83-5440-9EE7-E36C6DA88EF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73513" y="2840038"/>
            <a:ext cx="4157662" cy="3117850"/>
          </a:xfrm>
          <a:noFill/>
        </p:spPr>
      </p:pic>
      <p:pic>
        <p:nvPicPr>
          <p:cNvPr id="65539" name="Picture 4" descr="dult- FREE BEGINNER YOGA CLASSES.pdf">
            <a:extLst>
              <a:ext uri="{FF2B5EF4-FFF2-40B4-BE49-F238E27FC236}">
                <a16:creationId xmlns:a16="http://schemas.microsoft.com/office/drawing/2014/main" id="{7039123D-0F81-F345-95C9-8DF119670C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388" y="1946275"/>
            <a:ext cx="3065462"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461E7CC5-2ED3-9342-AA9D-6A37994C3435}"/>
              </a:ext>
            </a:extLst>
          </p:cNvPr>
          <p:cNvSpPr>
            <a:spLocks noGrp="1"/>
          </p:cNvSpPr>
          <p:nvPr>
            <p:ph type="title"/>
          </p:nvPr>
        </p:nvSpPr>
        <p:spPr/>
        <p:txBody>
          <a:bodyPr/>
          <a:lstStyle/>
          <a:p>
            <a:r>
              <a:rPr lang="en-US" altLang="en-US">
                <a:ea typeface="ＭＳ Ｐゴシック" panose="020B0600070205080204" pitchFamily="34" charset="-128"/>
              </a:rPr>
              <a:t>Summary</a:t>
            </a:r>
          </a:p>
        </p:txBody>
      </p:sp>
      <p:sp>
        <p:nvSpPr>
          <p:cNvPr id="66562" name="Content Placeholder 2">
            <a:extLst>
              <a:ext uri="{FF2B5EF4-FFF2-40B4-BE49-F238E27FC236}">
                <a16:creationId xmlns:a16="http://schemas.microsoft.com/office/drawing/2014/main" id="{8EAE6104-3930-5042-82E8-BD4E8411D14A}"/>
              </a:ext>
            </a:extLst>
          </p:cNvPr>
          <p:cNvSpPr>
            <a:spLocks noGrp="1"/>
          </p:cNvSpPr>
          <p:nvPr>
            <p:ph idx="1"/>
          </p:nvPr>
        </p:nvSpPr>
        <p:spPr/>
        <p:txBody>
          <a:bodyPr/>
          <a:lstStyle/>
          <a:p>
            <a:r>
              <a:rPr lang="en-US" altLang="en-US">
                <a:ea typeface="ＭＳ Ｐゴシック" panose="020B0600070205080204" pitchFamily="34" charset="-128"/>
              </a:rPr>
              <a:t>CBTm class improve access, reduce waiting times</a:t>
            </a:r>
          </a:p>
          <a:p>
            <a:r>
              <a:rPr lang="en-US" altLang="en-US">
                <a:ea typeface="ＭＳ Ｐゴシック" panose="020B0600070205080204" pitchFamily="34" charset="-128"/>
              </a:rPr>
              <a:t>Improve Efficiency</a:t>
            </a:r>
          </a:p>
          <a:p>
            <a:r>
              <a:rPr lang="en-US" altLang="en-US">
                <a:ea typeface="ＭＳ Ｐゴシック" panose="020B0600070205080204" pitchFamily="34" charset="-128"/>
              </a:rPr>
              <a:t>Builds capacity</a:t>
            </a:r>
          </a:p>
          <a:p>
            <a:r>
              <a:rPr lang="en-US" altLang="en-US">
                <a:ea typeface="ＭＳ Ｐゴシック" panose="020B0600070205080204" pitchFamily="34" charset="-128"/>
              </a:rPr>
              <a:t>Limitations - uncontrolled evaluation</a:t>
            </a:r>
          </a:p>
          <a:p>
            <a:r>
              <a:rPr lang="en-US" altLang="en-US">
                <a:ea typeface="ＭＳ Ｐゴシック" panose="020B0600070205080204" pitchFamily="34" charset="-128"/>
              </a:rPr>
              <a:t>Quality improvement, systematic evaluation</a:t>
            </a:r>
          </a:p>
          <a:p>
            <a:endParaRPr lang="en-US" altLang="en-US">
              <a:ea typeface="ＭＳ Ｐゴシック" panose="020B0600070205080204" pitchFamily="34" charset="-128"/>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4">
            <a:extLst>
              <a:ext uri="{FF2B5EF4-FFF2-40B4-BE49-F238E27FC236}">
                <a16:creationId xmlns:a16="http://schemas.microsoft.com/office/drawing/2014/main" id="{E382E39A-29A2-0744-8FB6-2BD66DDE2F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263" y="865188"/>
            <a:ext cx="681355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7AA2E2DC-263F-8343-BFB2-2C80F60FF852}"/>
              </a:ext>
            </a:extLst>
          </p:cNvPr>
          <p:cNvSpPr>
            <a:spLocks noGrp="1"/>
          </p:cNvSpPr>
          <p:nvPr>
            <p:ph type="title"/>
          </p:nvPr>
        </p:nvSpPr>
        <p:spPr/>
        <p:txBody>
          <a:bodyPr/>
          <a:lstStyle/>
          <a:p>
            <a:r>
              <a:rPr lang="en-US" altLang="en-US">
                <a:ea typeface="ＭＳ Ｐゴシック" panose="020B0600070205080204" pitchFamily="34" charset="-128"/>
              </a:rPr>
              <a:t>Beck Institute – </a:t>
            </a:r>
          </a:p>
        </p:txBody>
      </p:sp>
      <p:sp>
        <p:nvSpPr>
          <p:cNvPr id="68610" name="Content Placeholder 2">
            <a:extLst>
              <a:ext uri="{FF2B5EF4-FFF2-40B4-BE49-F238E27FC236}">
                <a16:creationId xmlns:a16="http://schemas.microsoft.com/office/drawing/2014/main" id="{6227075E-4D98-CD49-8778-19D8F4BECB5E}"/>
              </a:ext>
            </a:extLst>
          </p:cNvPr>
          <p:cNvSpPr>
            <a:spLocks noGrp="1"/>
          </p:cNvSpPr>
          <p:nvPr>
            <p:ph idx="1"/>
          </p:nvPr>
        </p:nvSpPr>
        <p:spPr/>
        <p:txBody>
          <a:bodyPr/>
          <a:lstStyle/>
          <a:p>
            <a:r>
              <a:rPr lang="en-US" altLang="en-US">
                <a:ea typeface="ＭＳ Ｐゴシック" panose="020B0600070205080204" pitchFamily="34" charset="-128"/>
              </a:rPr>
              <a:t>Visitor Training – worth the trip to Philadelphia</a:t>
            </a:r>
          </a:p>
          <a:p>
            <a:pPr lvl="1"/>
            <a:r>
              <a:rPr lang="en-US" altLang="en-US">
                <a:ea typeface="ＭＳ Ｐゴシック" panose="020B0600070205080204" pitchFamily="34" charset="-128"/>
              </a:rPr>
              <a:t>CBT for personality disorder </a:t>
            </a:r>
          </a:p>
          <a:p>
            <a:pPr lvl="1"/>
            <a:r>
              <a:rPr lang="en-US" altLang="en-US">
                <a:ea typeface="ＭＳ Ｐゴシック" panose="020B0600070205080204" pitchFamily="34" charset="-128"/>
              </a:rPr>
              <a:t>CBT for Addictions</a:t>
            </a:r>
          </a:p>
          <a:p>
            <a:pPr lvl="1"/>
            <a:r>
              <a:rPr lang="en-US" altLang="en-US">
                <a:ea typeface="ＭＳ Ｐゴシック" panose="020B0600070205080204" pitchFamily="34" charset="-128"/>
              </a:rPr>
              <a:t>CBT for suicidal behavior</a:t>
            </a:r>
          </a:p>
          <a:p>
            <a:pPr lvl="1"/>
            <a:r>
              <a:rPr lang="en-US" altLang="en-US">
                <a:ea typeface="ＭＳ Ｐゴシック" panose="020B0600070205080204" pitchFamily="34" charset="-128"/>
              </a:rPr>
              <a:t>CBT for Psychosis –(HSC – ongoing)</a:t>
            </a:r>
          </a:p>
          <a:p>
            <a:r>
              <a:rPr lang="en-US" altLang="en-US">
                <a:ea typeface="ＭＳ Ｐゴシック" panose="020B0600070205080204" pitchFamily="34" charset="-128"/>
              </a:rPr>
              <a:t>https://www.youtube.com/watch?v=mAHweFpGZ9I</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590F098A-B5A8-3346-A2C9-C0AD03156FBF}"/>
              </a:ext>
            </a:extLst>
          </p:cNvPr>
          <p:cNvSpPr>
            <a:spLocks noGrp="1"/>
          </p:cNvSpPr>
          <p:nvPr>
            <p:ph type="title"/>
          </p:nvPr>
        </p:nvSpPr>
        <p:spPr/>
        <p:txBody>
          <a:bodyPr/>
          <a:lstStyle/>
          <a:p>
            <a:r>
              <a:rPr lang="en-US" altLang="en-US">
                <a:ea typeface="ＭＳ Ｐゴシック" panose="020B0600070205080204" pitchFamily="34" charset="-128"/>
              </a:rPr>
              <a:t>Future Directions</a:t>
            </a:r>
          </a:p>
        </p:txBody>
      </p:sp>
      <p:sp>
        <p:nvSpPr>
          <p:cNvPr id="69634" name="Content Placeholder 2">
            <a:extLst>
              <a:ext uri="{FF2B5EF4-FFF2-40B4-BE49-F238E27FC236}">
                <a16:creationId xmlns:a16="http://schemas.microsoft.com/office/drawing/2014/main" id="{2F238720-43DD-0248-B49B-7B3214771509}"/>
              </a:ext>
            </a:extLst>
          </p:cNvPr>
          <p:cNvSpPr>
            <a:spLocks noGrp="1"/>
          </p:cNvSpPr>
          <p:nvPr>
            <p:ph idx="1"/>
          </p:nvPr>
        </p:nvSpPr>
        <p:spPr/>
        <p:txBody>
          <a:bodyPr/>
          <a:lstStyle/>
          <a:p>
            <a:r>
              <a:rPr lang="en-US" altLang="en-US">
                <a:ea typeface="ＭＳ Ｐゴシック" panose="020B0600070205080204" pitchFamily="34" charset="-128"/>
              </a:rPr>
              <a:t>Extension of Community Health Outcomes - (ECHO)</a:t>
            </a:r>
          </a:p>
          <a:p>
            <a:r>
              <a:rPr lang="en-US" altLang="en-US">
                <a:ea typeface="ＭＳ Ｐゴシック" panose="020B0600070205080204" pitchFamily="34" charset="-128"/>
              </a:rPr>
              <a:t>https://www.echoontario.ca</a:t>
            </a:r>
          </a:p>
          <a:p>
            <a:r>
              <a:rPr lang="en-US" altLang="en-US" sz="2000">
                <a:ea typeface="ＭＳ Ｐゴシック" panose="020B0600070205080204" pitchFamily="34" charset="-128"/>
              </a:rPr>
              <a:t>Project ECHO links expert inter-professional teams at an academic hub with primary care providers in local communities. Primary care providers, the spokes in our model, become part of a learning and support community, where they receive mentoring and feedback from the team of experts. Working together, community providers get the help and the support they need to provide care to their patients as close to home as possible.</a:t>
            </a:r>
          </a:p>
          <a:p>
            <a:endParaRPr lang="en-US" altLang="en-US" sz="2000">
              <a:ea typeface="ＭＳ Ｐゴシック" panose="020B0600070205080204" pitchFamily="34"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8" descr="Opening slide.jpg">
            <a:extLst>
              <a:ext uri="{FF2B5EF4-FFF2-40B4-BE49-F238E27FC236}">
                <a16:creationId xmlns:a16="http://schemas.microsoft.com/office/drawing/2014/main" id="{22B758CA-4F18-804A-857B-561A8600DD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52388"/>
            <a:ext cx="9144000" cy="699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TextBox 10">
            <a:extLst>
              <a:ext uri="{FF2B5EF4-FFF2-40B4-BE49-F238E27FC236}">
                <a16:creationId xmlns:a16="http://schemas.microsoft.com/office/drawing/2014/main" id="{2291E015-46EE-9249-BCA0-866A9BA06A7E}"/>
              </a:ext>
            </a:extLst>
          </p:cNvPr>
          <p:cNvSpPr txBox="1">
            <a:spLocks noChangeArrowheads="1"/>
          </p:cNvSpPr>
          <p:nvPr/>
        </p:nvSpPr>
        <p:spPr bwMode="auto">
          <a:xfrm>
            <a:off x="415925" y="1358900"/>
            <a:ext cx="82296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Myriad Web Pro" pitchFamily="34" charset="0"/>
                <a:ea typeface="ＭＳ Ｐゴシック" panose="020B0600070205080204" pitchFamily="34" charset="-128"/>
              </a:defRPr>
            </a:lvl1pPr>
            <a:lvl2pPr marL="742950" indent="-285750">
              <a:spcBef>
                <a:spcPct val="20000"/>
              </a:spcBef>
              <a:buChar char="–"/>
              <a:defRPr sz="2800">
                <a:solidFill>
                  <a:schemeClr val="tx1"/>
                </a:solidFill>
                <a:latin typeface="Myriad Web Pro" pitchFamily="34" charset="0"/>
                <a:ea typeface="ＭＳ Ｐゴシック" panose="020B0600070205080204" pitchFamily="34" charset="-128"/>
              </a:defRPr>
            </a:lvl2pPr>
            <a:lvl3pPr marL="1143000" indent="-228600">
              <a:spcBef>
                <a:spcPct val="20000"/>
              </a:spcBef>
              <a:buChar char="•"/>
              <a:defRPr sz="2400">
                <a:solidFill>
                  <a:schemeClr val="tx1"/>
                </a:solidFill>
                <a:latin typeface="Myriad Web Pro" pitchFamily="34" charset="0"/>
                <a:ea typeface="ＭＳ Ｐゴシック" panose="020B0600070205080204" pitchFamily="34" charset="-128"/>
              </a:defRPr>
            </a:lvl3pPr>
            <a:lvl4pPr marL="1600200" indent="-228600">
              <a:spcBef>
                <a:spcPct val="20000"/>
              </a:spcBef>
              <a:buChar char="–"/>
              <a:defRPr sz="2000">
                <a:solidFill>
                  <a:schemeClr val="tx1"/>
                </a:solidFill>
                <a:latin typeface="Myriad Web Pro" pitchFamily="34" charset="0"/>
                <a:ea typeface="ＭＳ Ｐゴシック" panose="020B0600070205080204" pitchFamily="34" charset="-128"/>
              </a:defRPr>
            </a:lvl4pPr>
            <a:lvl5pPr marL="2057400" indent="-228600">
              <a:spcBef>
                <a:spcPct val="20000"/>
              </a:spcBef>
              <a:buChar char="»"/>
              <a:defRPr sz="2000">
                <a:solidFill>
                  <a:schemeClr val="tx1"/>
                </a:solidFill>
                <a:latin typeface="Myriad Web Pro"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9pPr>
          </a:lstStyle>
          <a:p>
            <a:pPr algn="ctr" eaLnBrk="1" hangingPunct="1">
              <a:spcBef>
                <a:spcPct val="0"/>
              </a:spcBef>
              <a:buFontTx/>
              <a:buNone/>
            </a:pPr>
            <a:r>
              <a:rPr lang="en-CA" altLang="en-US" sz="4400" b="1">
                <a:solidFill>
                  <a:srgbClr val="FFC000"/>
                </a:solidFill>
                <a:latin typeface="Times New Roman" panose="02020603050405020304" pitchFamily="18" charset="0"/>
              </a:rPr>
              <a:t>Vision</a:t>
            </a:r>
          </a:p>
          <a:p>
            <a:pPr algn="ctr" eaLnBrk="1" hangingPunct="1">
              <a:spcBef>
                <a:spcPct val="0"/>
              </a:spcBef>
              <a:buFontTx/>
              <a:buNone/>
            </a:pPr>
            <a:endParaRPr lang="en-CA" altLang="en-US" sz="4400" b="1">
              <a:solidFill>
                <a:srgbClr val="FFC000"/>
              </a:solidFill>
              <a:latin typeface="Times New Roman" panose="02020603050405020304" pitchFamily="18" charset="0"/>
            </a:endParaRPr>
          </a:p>
          <a:p>
            <a:pPr algn="ctr" eaLnBrk="1" hangingPunct="1">
              <a:spcBef>
                <a:spcPct val="0"/>
              </a:spcBef>
              <a:buFontTx/>
              <a:buNone/>
            </a:pPr>
            <a:r>
              <a:rPr lang="en-CA" altLang="en-US" sz="3600" b="1">
                <a:solidFill>
                  <a:srgbClr val="FFC000"/>
                </a:solidFill>
                <a:latin typeface="Times New Roman" panose="02020603050405020304" pitchFamily="18" charset="0"/>
              </a:rPr>
              <a:t>To increase access to </a:t>
            </a:r>
          </a:p>
          <a:p>
            <a:pPr algn="ctr" eaLnBrk="1" hangingPunct="1">
              <a:spcBef>
                <a:spcPct val="0"/>
              </a:spcBef>
              <a:buFontTx/>
              <a:buNone/>
            </a:pPr>
            <a:r>
              <a:rPr lang="en-CA" altLang="en-US" sz="3600" b="1">
                <a:solidFill>
                  <a:srgbClr val="FFC000"/>
                </a:solidFill>
                <a:latin typeface="Times New Roman" panose="02020603050405020304" pitchFamily="18" charset="0"/>
              </a:rPr>
              <a:t>Cognitive Behavior Therapy</a:t>
            </a:r>
            <a:endParaRPr lang="en-US" altLang="en-US" sz="2800">
              <a:solidFill>
                <a:srgbClr val="FFC000"/>
              </a:solidFill>
              <a:latin typeface="Minion Pro" pitchFamily="18" charset="0"/>
            </a:endParaRPr>
          </a:p>
        </p:txBody>
      </p:sp>
      <p:pic>
        <p:nvPicPr>
          <p:cNvPr id="10243" name="Picture 1">
            <a:extLst>
              <a:ext uri="{FF2B5EF4-FFF2-40B4-BE49-F238E27FC236}">
                <a16:creationId xmlns:a16="http://schemas.microsoft.com/office/drawing/2014/main" id="{3B189595-59C8-A24D-84A5-79AC59069D7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5925" y="5532438"/>
            <a:ext cx="2401888"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descr="mindfulness-based-cognitive_powerpoint_session-1_title-page.jpg">
            <a:extLst>
              <a:ext uri="{FF2B5EF4-FFF2-40B4-BE49-F238E27FC236}">
                <a16:creationId xmlns:a16="http://schemas.microsoft.com/office/drawing/2014/main" id="{48EF8D8E-B80F-D248-852B-4EA99AC1D7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88F7B6B-B87F-1643-BF47-462C55F4C037}"/>
              </a:ext>
            </a:extLst>
          </p:cNvPr>
          <p:cNvSpPr txBox="1"/>
          <p:nvPr/>
        </p:nvSpPr>
        <p:spPr>
          <a:xfrm>
            <a:off x="496888" y="452438"/>
            <a:ext cx="7967662" cy="2122487"/>
          </a:xfrm>
          <a:prstGeom prst="rect">
            <a:avLst/>
          </a:prstGeom>
          <a:noFill/>
        </p:spPr>
        <p:txBody>
          <a:bodyPr>
            <a:spAutoFit/>
          </a:bodyPr>
          <a:lstStyle/>
          <a:p>
            <a:pPr>
              <a:defRPr/>
            </a:pPr>
            <a:r>
              <a:rPr lang="en-GB" sz="4400" b="1" kern="900" dirty="0">
                <a:solidFill>
                  <a:srgbClr val="75A413"/>
                </a:solidFill>
                <a:latin typeface="Arial"/>
                <a:cs typeface="Arial"/>
              </a:rPr>
              <a:t>COGNITIVE BEHAVIOUR </a:t>
            </a:r>
            <a:br>
              <a:rPr lang="en-GB" sz="4400" b="1" kern="900" dirty="0">
                <a:solidFill>
                  <a:srgbClr val="75A413"/>
                </a:solidFill>
                <a:latin typeface="Arial"/>
                <a:cs typeface="Arial"/>
              </a:rPr>
            </a:br>
            <a:r>
              <a:rPr lang="en-GB" sz="4400" b="1" kern="900" dirty="0">
                <a:solidFill>
                  <a:srgbClr val="75A413"/>
                </a:solidFill>
                <a:latin typeface="Arial"/>
                <a:cs typeface="Arial"/>
              </a:rPr>
              <a:t>THERAPY WITH </a:t>
            </a:r>
            <a:br>
              <a:rPr lang="en-GB" sz="4400" b="1" kern="900" dirty="0">
                <a:solidFill>
                  <a:srgbClr val="75A413"/>
                </a:solidFill>
                <a:latin typeface="Arial"/>
                <a:cs typeface="Arial"/>
              </a:rPr>
            </a:br>
            <a:r>
              <a:rPr lang="en-GB" sz="4400" b="1" kern="900" dirty="0">
                <a:solidFill>
                  <a:srgbClr val="75A413"/>
                </a:solidFill>
                <a:latin typeface="Arial"/>
                <a:cs typeface="Arial"/>
              </a:rPr>
              <a:t>MINDFULNESS CLASSES</a:t>
            </a:r>
          </a:p>
        </p:txBody>
      </p:sp>
      <p:sp>
        <p:nvSpPr>
          <p:cNvPr id="8" name="TextBox 7">
            <a:extLst>
              <a:ext uri="{FF2B5EF4-FFF2-40B4-BE49-F238E27FC236}">
                <a16:creationId xmlns:a16="http://schemas.microsoft.com/office/drawing/2014/main" id="{B0DAEA90-F345-1A44-ABD3-0E5BF7A0A576}"/>
              </a:ext>
            </a:extLst>
          </p:cNvPr>
          <p:cNvSpPr txBox="1"/>
          <p:nvPr/>
        </p:nvSpPr>
        <p:spPr>
          <a:xfrm>
            <a:off x="496888" y="4702175"/>
            <a:ext cx="6789737" cy="1538288"/>
          </a:xfrm>
          <a:prstGeom prst="rect">
            <a:avLst/>
          </a:prstGeom>
          <a:noFill/>
        </p:spPr>
        <p:txBody>
          <a:bodyPr>
            <a:spAutoFit/>
          </a:bodyPr>
          <a:lstStyle/>
          <a:p>
            <a:pPr>
              <a:defRPr/>
            </a:pPr>
            <a:r>
              <a:rPr lang="en-GB" sz="3200" b="1" dirty="0">
                <a:solidFill>
                  <a:srgbClr val="75A413"/>
                </a:solidFill>
                <a:latin typeface="Arial"/>
                <a:cs typeface="Arial"/>
              </a:rPr>
              <a:t>Session #1</a:t>
            </a:r>
            <a:endParaRPr lang="en-GB" sz="3200" dirty="0">
              <a:solidFill>
                <a:srgbClr val="75A413"/>
              </a:solidFill>
              <a:latin typeface="Arial"/>
              <a:cs typeface="Arial"/>
            </a:endParaRPr>
          </a:p>
          <a:p>
            <a:pPr>
              <a:defRPr/>
            </a:pPr>
            <a:br>
              <a:rPr lang="en-GB" dirty="0">
                <a:solidFill>
                  <a:schemeClr val="bg1">
                    <a:lumMod val="50000"/>
                  </a:schemeClr>
                </a:solidFill>
                <a:latin typeface="Bariol Bold"/>
                <a:cs typeface="Bariol Bold"/>
              </a:rPr>
            </a:br>
            <a:r>
              <a:rPr lang="en-GB" sz="1400" dirty="0" err="1">
                <a:solidFill>
                  <a:schemeClr val="tx1">
                    <a:lumMod val="65000"/>
                    <a:lumOff val="35000"/>
                  </a:schemeClr>
                </a:solidFill>
                <a:latin typeface="Arial"/>
                <a:cs typeface="Arial"/>
              </a:rPr>
              <a:t>Jitender</a:t>
            </a:r>
            <a:r>
              <a:rPr lang="en-GB" sz="1400" dirty="0">
                <a:solidFill>
                  <a:schemeClr val="tx1">
                    <a:lumMod val="65000"/>
                    <a:lumOff val="35000"/>
                  </a:schemeClr>
                </a:solidFill>
                <a:latin typeface="Arial"/>
                <a:cs typeface="Arial"/>
              </a:rPr>
              <a:t> </a:t>
            </a:r>
            <a:r>
              <a:rPr lang="en-GB" sz="1400" dirty="0" err="1">
                <a:solidFill>
                  <a:schemeClr val="tx1">
                    <a:lumMod val="65000"/>
                    <a:lumOff val="35000"/>
                  </a:schemeClr>
                </a:solidFill>
                <a:latin typeface="Arial"/>
                <a:cs typeface="Arial"/>
              </a:rPr>
              <a:t>Sareen</a:t>
            </a:r>
            <a:r>
              <a:rPr lang="en-GB" sz="1400" dirty="0">
                <a:solidFill>
                  <a:schemeClr val="tx1">
                    <a:lumMod val="65000"/>
                    <a:lumOff val="35000"/>
                  </a:schemeClr>
                </a:solidFill>
                <a:latin typeface="Arial"/>
                <a:cs typeface="Arial"/>
              </a:rPr>
              <a:t> MD, Tanya </a:t>
            </a:r>
            <a:r>
              <a:rPr lang="en-GB" sz="1400" dirty="0" err="1">
                <a:solidFill>
                  <a:schemeClr val="tx1">
                    <a:lumMod val="65000"/>
                    <a:lumOff val="35000"/>
                  </a:schemeClr>
                </a:solidFill>
                <a:latin typeface="Arial"/>
                <a:cs typeface="Arial"/>
              </a:rPr>
              <a:t>Sala</a:t>
            </a:r>
            <a:r>
              <a:rPr lang="en-GB" sz="1400" dirty="0">
                <a:solidFill>
                  <a:schemeClr val="tx1">
                    <a:lumMod val="65000"/>
                    <a:lumOff val="35000"/>
                  </a:schemeClr>
                </a:solidFill>
                <a:latin typeface="Arial"/>
                <a:cs typeface="Arial"/>
              </a:rPr>
              <a:t> MD, </a:t>
            </a:r>
            <a:r>
              <a:rPr lang="en-GB" sz="1400" dirty="0" err="1">
                <a:solidFill>
                  <a:schemeClr val="tx1">
                    <a:lumMod val="65000"/>
                    <a:lumOff val="35000"/>
                  </a:schemeClr>
                </a:solidFill>
                <a:latin typeface="Arial"/>
                <a:cs typeface="Arial"/>
              </a:rPr>
              <a:t>Jacquelyne</a:t>
            </a:r>
            <a:r>
              <a:rPr lang="en-GB" sz="1400" dirty="0">
                <a:solidFill>
                  <a:schemeClr val="tx1">
                    <a:lumMod val="65000"/>
                    <a:lumOff val="35000"/>
                  </a:schemeClr>
                </a:solidFill>
                <a:latin typeface="Arial"/>
                <a:cs typeface="Arial"/>
              </a:rPr>
              <a:t> Wong MA, </a:t>
            </a:r>
          </a:p>
          <a:p>
            <a:pPr>
              <a:defRPr/>
            </a:pPr>
            <a:endParaRPr lang="en-GB" sz="800" dirty="0">
              <a:solidFill>
                <a:schemeClr val="tx1">
                  <a:lumMod val="65000"/>
                  <a:lumOff val="35000"/>
                </a:schemeClr>
              </a:solidFill>
              <a:latin typeface="Arial"/>
              <a:cs typeface="Arial"/>
            </a:endParaRPr>
          </a:p>
          <a:p>
            <a:pPr>
              <a:defRPr/>
            </a:pPr>
            <a:r>
              <a:rPr lang="en-GB" sz="1400" dirty="0">
                <a:solidFill>
                  <a:schemeClr val="tx1">
                    <a:lumMod val="65000"/>
                    <a:lumOff val="35000"/>
                  </a:schemeClr>
                </a:solidFill>
                <a:latin typeface="Arial"/>
                <a:cs typeface="Arial"/>
              </a:rPr>
              <a:t>Debbie Whitney PhD, Jolene </a:t>
            </a:r>
            <a:r>
              <a:rPr lang="en-GB" sz="1400" dirty="0" err="1">
                <a:solidFill>
                  <a:schemeClr val="tx1">
                    <a:lumMod val="65000"/>
                    <a:lumOff val="35000"/>
                  </a:schemeClr>
                </a:solidFill>
                <a:latin typeface="Arial"/>
                <a:cs typeface="Arial"/>
              </a:rPr>
              <a:t>Kinley</a:t>
            </a:r>
            <a:r>
              <a:rPr lang="en-GB" sz="1400" dirty="0">
                <a:solidFill>
                  <a:schemeClr val="tx1">
                    <a:lumMod val="65000"/>
                    <a:lumOff val="35000"/>
                  </a:schemeClr>
                </a:solidFill>
                <a:latin typeface="Arial"/>
                <a:cs typeface="Arial"/>
              </a:rPr>
              <a:t> PhD</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mindfulness-based-cognitive_powerpoint_session-1_body-pages.jpg">
            <a:extLst>
              <a:ext uri="{FF2B5EF4-FFF2-40B4-BE49-F238E27FC236}">
                <a16:creationId xmlns:a16="http://schemas.microsoft.com/office/drawing/2014/main" id="{75E15712-6590-3848-9526-406087FC2C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2488669-2B6F-7D4C-A5CC-2C89A667A934}"/>
              </a:ext>
            </a:extLst>
          </p:cNvPr>
          <p:cNvSpPr txBox="1"/>
          <p:nvPr/>
        </p:nvSpPr>
        <p:spPr>
          <a:xfrm>
            <a:off x="496888" y="585788"/>
            <a:ext cx="7469187" cy="876300"/>
          </a:xfrm>
          <a:prstGeom prst="rect">
            <a:avLst/>
          </a:prstGeom>
          <a:noFill/>
        </p:spPr>
        <p:txBody>
          <a:bodyPr>
            <a:spAutoFit/>
          </a:bodyPr>
          <a:lstStyle/>
          <a:p>
            <a:pPr>
              <a:lnSpc>
                <a:spcPct val="90000"/>
              </a:lnSpc>
              <a:defRPr/>
            </a:pPr>
            <a:r>
              <a:rPr lang="en-GB" sz="2800" b="1" kern="900" dirty="0">
                <a:solidFill>
                  <a:schemeClr val="bg1"/>
                </a:solidFill>
                <a:latin typeface="Arial"/>
                <a:cs typeface="Arial"/>
              </a:rPr>
              <a:t>GROUND</a:t>
            </a:r>
            <a:br>
              <a:rPr lang="en-GB" sz="2800" b="1" kern="900" dirty="0">
                <a:solidFill>
                  <a:schemeClr val="bg1"/>
                </a:solidFill>
                <a:latin typeface="Arial"/>
                <a:cs typeface="Arial"/>
              </a:rPr>
            </a:br>
            <a:r>
              <a:rPr lang="en-GB" sz="2800" b="1" kern="900" dirty="0">
                <a:solidFill>
                  <a:schemeClr val="bg1"/>
                </a:solidFill>
                <a:latin typeface="Arial"/>
                <a:cs typeface="Arial"/>
              </a:rPr>
              <a:t>RULES</a:t>
            </a:r>
          </a:p>
        </p:txBody>
      </p:sp>
      <p:sp>
        <p:nvSpPr>
          <p:cNvPr id="8" name="TextBox 7">
            <a:extLst>
              <a:ext uri="{FF2B5EF4-FFF2-40B4-BE49-F238E27FC236}">
                <a16:creationId xmlns:a16="http://schemas.microsoft.com/office/drawing/2014/main" id="{CECA36B0-66B1-014D-A25E-58AF2D482015}"/>
              </a:ext>
            </a:extLst>
          </p:cNvPr>
          <p:cNvSpPr txBox="1"/>
          <p:nvPr/>
        </p:nvSpPr>
        <p:spPr>
          <a:xfrm>
            <a:off x="496888" y="2774950"/>
            <a:ext cx="7794625" cy="2154238"/>
          </a:xfrm>
          <a:prstGeom prst="rect">
            <a:avLst/>
          </a:prstGeom>
          <a:noFill/>
        </p:spPr>
        <p:txBody>
          <a:bodyPr>
            <a:spAutoFit/>
          </a:bodyPr>
          <a:lstStyle/>
          <a:p>
            <a:pPr marL="342900" indent="-342900">
              <a:buFont typeface="Arial"/>
              <a:buChar char="•"/>
              <a:defRPr/>
            </a:pPr>
            <a:r>
              <a:rPr lang="en-GB" sz="2200" dirty="0">
                <a:solidFill>
                  <a:schemeClr val="tx1">
                    <a:lumMod val="65000"/>
                    <a:lumOff val="35000"/>
                  </a:schemeClr>
                </a:solidFill>
                <a:latin typeface="Arial"/>
                <a:cs typeface="Arial"/>
              </a:rPr>
              <a:t>Please respect everyone’s confidentiality</a:t>
            </a:r>
          </a:p>
          <a:p>
            <a:pPr marL="171450" indent="-171450">
              <a:buFont typeface="Arial"/>
              <a:buChar char="•"/>
              <a:defRPr/>
            </a:pPr>
            <a:endParaRPr lang="en-GB" sz="1200" dirty="0">
              <a:solidFill>
                <a:schemeClr val="tx1">
                  <a:lumMod val="65000"/>
                  <a:lumOff val="35000"/>
                </a:schemeClr>
              </a:solidFill>
              <a:latin typeface="Arial"/>
              <a:cs typeface="Arial"/>
            </a:endParaRPr>
          </a:p>
          <a:p>
            <a:pPr marL="342900" indent="-342900">
              <a:buFont typeface="Arial"/>
              <a:buChar char="•"/>
              <a:defRPr/>
            </a:pPr>
            <a:r>
              <a:rPr lang="en-GB" sz="2200" dirty="0">
                <a:solidFill>
                  <a:schemeClr val="tx1">
                    <a:lumMod val="65000"/>
                    <a:lumOff val="35000"/>
                  </a:schemeClr>
                </a:solidFill>
                <a:latin typeface="Arial"/>
                <a:cs typeface="Arial"/>
              </a:rPr>
              <a:t>Please do not share with the class personal stories of trauma or suicidal or violent thoughts</a:t>
            </a:r>
          </a:p>
          <a:p>
            <a:pPr marL="171450" indent="-171450">
              <a:buFont typeface="Arial"/>
              <a:buChar char="•"/>
              <a:defRPr/>
            </a:pPr>
            <a:endParaRPr lang="en-GB" sz="1200" dirty="0">
              <a:solidFill>
                <a:schemeClr val="tx1">
                  <a:lumMod val="65000"/>
                  <a:lumOff val="35000"/>
                </a:schemeClr>
              </a:solidFill>
              <a:latin typeface="Arial"/>
              <a:cs typeface="Arial"/>
            </a:endParaRPr>
          </a:p>
          <a:p>
            <a:pPr marL="342900" indent="-342900">
              <a:buFont typeface="Arial"/>
              <a:buChar char="•"/>
              <a:defRPr/>
            </a:pPr>
            <a:r>
              <a:rPr lang="en-GB" sz="2200" dirty="0">
                <a:solidFill>
                  <a:schemeClr val="tx1">
                    <a:lumMod val="65000"/>
                    <a:lumOff val="35000"/>
                  </a:schemeClr>
                </a:solidFill>
                <a:latin typeface="Arial"/>
                <a:cs typeface="Arial"/>
              </a:rPr>
              <a:t>If you are distressed, please talk to staff members individually</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descr="mindfulness-based-cognitive_powerpoint_session-1_body-pages.jpg">
            <a:extLst>
              <a:ext uri="{FF2B5EF4-FFF2-40B4-BE49-F238E27FC236}">
                <a16:creationId xmlns:a16="http://schemas.microsoft.com/office/drawing/2014/main" id="{CD7462E4-86F4-E44B-9E63-EE52390669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81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04335B6-A7F2-E842-B0FD-46873312304C}"/>
              </a:ext>
            </a:extLst>
          </p:cNvPr>
          <p:cNvSpPr txBox="1"/>
          <p:nvPr/>
        </p:nvSpPr>
        <p:spPr>
          <a:xfrm>
            <a:off x="496888" y="585788"/>
            <a:ext cx="7469187" cy="876300"/>
          </a:xfrm>
          <a:prstGeom prst="rect">
            <a:avLst/>
          </a:prstGeom>
          <a:noFill/>
        </p:spPr>
        <p:txBody>
          <a:bodyPr>
            <a:spAutoFit/>
          </a:bodyPr>
          <a:lstStyle/>
          <a:p>
            <a:pPr>
              <a:lnSpc>
                <a:spcPct val="90000"/>
              </a:lnSpc>
              <a:defRPr/>
            </a:pPr>
            <a:r>
              <a:rPr lang="en-GB" sz="2800" b="1" kern="900" dirty="0">
                <a:solidFill>
                  <a:schemeClr val="bg1"/>
                </a:solidFill>
                <a:latin typeface="Arial"/>
                <a:cs typeface="Arial"/>
              </a:rPr>
              <a:t>OUTLINE</a:t>
            </a:r>
            <a:br>
              <a:rPr lang="en-GB" sz="2800" b="1" kern="900" dirty="0">
                <a:solidFill>
                  <a:schemeClr val="bg1"/>
                </a:solidFill>
                <a:latin typeface="Arial"/>
                <a:cs typeface="Arial"/>
              </a:rPr>
            </a:br>
            <a:r>
              <a:rPr lang="en-GB" sz="2800" b="1" kern="900" dirty="0">
                <a:solidFill>
                  <a:schemeClr val="bg1"/>
                </a:solidFill>
                <a:latin typeface="Arial"/>
                <a:cs typeface="Arial"/>
              </a:rPr>
              <a:t>FOR TODAY</a:t>
            </a:r>
          </a:p>
        </p:txBody>
      </p:sp>
      <p:sp>
        <p:nvSpPr>
          <p:cNvPr id="8" name="TextBox 7">
            <a:extLst>
              <a:ext uri="{FF2B5EF4-FFF2-40B4-BE49-F238E27FC236}">
                <a16:creationId xmlns:a16="http://schemas.microsoft.com/office/drawing/2014/main" id="{6D49256A-1D86-9C46-B8A4-9AF61F75A173}"/>
              </a:ext>
            </a:extLst>
          </p:cNvPr>
          <p:cNvSpPr txBox="1"/>
          <p:nvPr/>
        </p:nvSpPr>
        <p:spPr>
          <a:xfrm>
            <a:off x="496888" y="2774950"/>
            <a:ext cx="6789737" cy="2522538"/>
          </a:xfrm>
          <a:prstGeom prst="rect">
            <a:avLst/>
          </a:prstGeom>
          <a:noFill/>
        </p:spPr>
        <p:txBody>
          <a:bodyPr>
            <a:spAutoFit/>
          </a:bodyPr>
          <a:lstStyle/>
          <a:p>
            <a:pPr marL="457200" indent="-457200">
              <a:buFont typeface="+mj-lt"/>
              <a:buAutoNum type="arabicPeriod"/>
              <a:defRPr/>
            </a:pPr>
            <a:r>
              <a:rPr lang="en-GB" sz="2200" dirty="0">
                <a:solidFill>
                  <a:schemeClr val="tx1">
                    <a:lumMod val="65000"/>
                    <a:lumOff val="35000"/>
                  </a:schemeClr>
                </a:solidFill>
                <a:latin typeface="Arial"/>
                <a:cs typeface="Arial"/>
              </a:rPr>
              <a:t>Why these classes?</a:t>
            </a:r>
          </a:p>
          <a:p>
            <a:pPr marL="228600" indent="-228600">
              <a:buFont typeface="+mj-lt"/>
              <a:buAutoNum type="arabicPeriod"/>
              <a:defRPr/>
            </a:pPr>
            <a:endParaRPr lang="en-GB" sz="1200" dirty="0">
              <a:solidFill>
                <a:schemeClr val="bg1">
                  <a:lumMod val="50000"/>
                </a:schemeClr>
              </a:solidFill>
              <a:latin typeface="Arial"/>
              <a:cs typeface="Arial"/>
            </a:endParaRPr>
          </a:p>
          <a:p>
            <a:pPr marL="457200" indent="-457200">
              <a:buFont typeface="+mj-lt"/>
              <a:buAutoNum type="arabicPeriod"/>
              <a:defRPr/>
            </a:pPr>
            <a:r>
              <a:rPr lang="en-GB" sz="2200" dirty="0">
                <a:solidFill>
                  <a:schemeClr val="tx1">
                    <a:lumMod val="65000"/>
                    <a:lumOff val="35000"/>
                  </a:schemeClr>
                </a:solidFill>
                <a:latin typeface="Arial"/>
                <a:cs typeface="Arial"/>
              </a:rPr>
              <a:t>Mindfulness</a:t>
            </a:r>
          </a:p>
          <a:p>
            <a:pPr marL="228600" indent="-228600">
              <a:buFont typeface="+mj-lt"/>
              <a:buAutoNum type="arabicPeriod"/>
              <a:defRPr/>
            </a:pPr>
            <a:endParaRPr lang="en-GB" sz="1200" dirty="0">
              <a:solidFill>
                <a:schemeClr val="tx1">
                  <a:lumMod val="65000"/>
                  <a:lumOff val="35000"/>
                </a:schemeClr>
              </a:solidFill>
              <a:latin typeface="Arial"/>
              <a:cs typeface="Arial"/>
            </a:endParaRPr>
          </a:p>
          <a:p>
            <a:pPr marL="457200" indent="-457200">
              <a:buFont typeface="+mj-lt"/>
              <a:buAutoNum type="arabicPeriod"/>
              <a:defRPr/>
            </a:pPr>
            <a:r>
              <a:rPr lang="en-GB" sz="2200" dirty="0">
                <a:solidFill>
                  <a:schemeClr val="tx1">
                    <a:lumMod val="65000"/>
                    <a:lumOff val="35000"/>
                  </a:schemeClr>
                </a:solidFill>
                <a:latin typeface="Arial"/>
                <a:cs typeface="Arial"/>
              </a:rPr>
              <a:t>What is CBT?</a:t>
            </a:r>
          </a:p>
          <a:p>
            <a:pPr marL="228600" indent="-228600">
              <a:buFont typeface="+mj-lt"/>
              <a:buAutoNum type="arabicPeriod"/>
              <a:defRPr/>
            </a:pPr>
            <a:endParaRPr lang="en-GB" sz="1200" dirty="0">
              <a:solidFill>
                <a:schemeClr val="tx1">
                  <a:lumMod val="65000"/>
                  <a:lumOff val="35000"/>
                </a:schemeClr>
              </a:solidFill>
              <a:latin typeface="Arial"/>
              <a:cs typeface="Arial"/>
            </a:endParaRPr>
          </a:p>
          <a:p>
            <a:pPr marL="457200" indent="-457200">
              <a:buFont typeface="+mj-lt"/>
              <a:buAutoNum type="arabicPeriod"/>
              <a:defRPr/>
            </a:pPr>
            <a:r>
              <a:rPr lang="en-GB" sz="2200" dirty="0">
                <a:solidFill>
                  <a:schemeClr val="tx1">
                    <a:lumMod val="65000"/>
                    <a:lumOff val="35000"/>
                  </a:schemeClr>
                </a:solidFill>
                <a:latin typeface="Arial"/>
                <a:cs typeface="Arial"/>
              </a:rPr>
              <a:t>Realistic thinking</a:t>
            </a:r>
          </a:p>
          <a:p>
            <a:pPr marL="228600" indent="-228600">
              <a:buFont typeface="+mj-lt"/>
              <a:buAutoNum type="arabicPeriod"/>
              <a:defRPr/>
            </a:pPr>
            <a:endParaRPr lang="en-GB" sz="1200" dirty="0">
              <a:solidFill>
                <a:schemeClr val="tx1">
                  <a:lumMod val="65000"/>
                  <a:lumOff val="35000"/>
                </a:schemeClr>
              </a:solidFill>
              <a:latin typeface="Arial"/>
              <a:cs typeface="Arial"/>
            </a:endParaRPr>
          </a:p>
          <a:p>
            <a:pPr marL="457200" indent="-457200">
              <a:buFont typeface="+mj-lt"/>
              <a:buAutoNum type="arabicPeriod"/>
              <a:defRPr/>
            </a:pPr>
            <a:r>
              <a:rPr lang="en-GB" sz="2200" dirty="0">
                <a:solidFill>
                  <a:schemeClr val="tx1">
                    <a:lumMod val="65000"/>
                    <a:lumOff val="35000"/>
                  </a:schemeClr>
                </a:solidFill>
                <a:latin typeface="Arial"/>
                <a:cs typeface="Arial"/>
              </a:rPr>
              <a:t>Homework</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4">
            <a:extLst>
              <a:ext uri="{FF2B5EF4-FFF2-40B4-BE49-F238E27FC236}">
                <a16:creationId xmlns:a16="http://schemas.microsoft.com/office/drawing/2014/main" id="{89188AFB-5EAD-7941-A82A-91D41B0B0B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407034F4-06C2-4A46-B84C-9FD396CC60C8}"/>
              </a:ext>
            </a:extLst>
          </p:cNvPr>
          <p:cNvSpPr txBox="1"/>
          <p:nvPr/>
        </p:nvSpPr>
        <p:spPr>
          <a:xfrm>
            <a:off x="496888" y="585788"/>
            <a:ext cx="7469187" cy="876300"/>
          </a:xfrm>
          <a:prstGeom prst="rect">
            <a:avLst/>
          </a:prstGeom>
          <a:noFill/>
        </p:spPr>
        <p:txBody>
          <a:bodyPr>
            <a:spAutoFit/>
          </a:bodyPr>
          <a:lstStyle/>
          <a:p>
            <a:pPr>
              <a:lnSpc>
                <a:spcPct val="90000"/>
              </a:lnSpc>
              <a:defRPr/>
            </a:pPr>
            <a:r>
              <a:rPr lang="en-GB" sz="2800" b="1" kern="900" dirty="0">
                <a:solidFill>
                  <a:schemeClr val="bg1"/>
                </a:solidFill>
                <a:latin typeface="Arial"/>
                <a:cs typeface="Arial"/>
              </a:rPr>
              <a:t>THE CBT</a:t>
            </a:r>
            <a:br>
              <a:rPr lang="en-GB" sz="2800" b="1" kern="900" dirty="0">
                <a:solidFill>
                  <a:schemeClr val="bg1"/>
                </a:solidFill>
                <a:latin typeface="Arial"/>
                <a:cs typeface="Arial"/>
              </a:rPr>
            </a:br>
            <a:r>
              <a:rPr lang="en-GB" sz="2800" b="1" kern="900" dirty="0">
                <a:solidFill>
                  <a:schemeClr val="bg1"/>
                </a:solidFill>
                <a:latin typeface="Arial"/>
                <a:cs typeface="Arial"/>
              </a:rPr>
              <a:t>MODEL</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1" descr="mindfulness-based-cognitive_powerpoint_session-1_body-pages.jpg">
            <a:extLst>
              <a:ext uri="{FF2B5EF4-FFF2-40B4-BE49-F238E27FC236}">
                <a16:creationId xmlns:a16="http://schemas.microsoft.com/office/drawing/2014/main" id="{093637E2-57C9-E446-BD58-6929FF7E8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81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FD704AED-EA9F-FA4F-B0EC-180036D57EEA}"/>
              </a:ext>
            </a:extLst>
          </p:cNvPr>
          <p:cNvSpPr txBox="1"/>
          <p:nvPr/>
        </p:nvSpPr>
        <p:spPr>
          <a:xfrm>
            <a:off x="496888" y="585788"/>
            <a:ext cx="7469187" cy="876300"/>
          </a:xfrm>
          <a:prstGeom prst="rect">
            <a:avLst/>
          </a:prstGeom>
          <a:noFill/>
        </p:spPr>
        <p:txBody>
          <a:bodyPr>
            <a:spAutoFit/>
          </a:bodyPr>
          <a:lstStyle/>
          <a:p>
            <a:pPr>
              <a:lnSpc>
                <a:spcPct val="90000"/>
              </a:lnSpc>
              <a:defRPr/>
            </a:pPr>
            <a:r>
              <a:rPr lang="en-GB" sz="2800" b="1" kern="900" dirty="0">
                <a:solidFill>
                  <a:schemeClr val="bg1"/>
                </a:solidFill>
                <a:latin typeface="Arial"/>
                <a:cs typeface="Arial"/>
              </a:rPr>
              <a:t>COGNITIVE</a:t>
            </a:r>
          </a:p>
          <a:p>
            <a:pPr>
              <a:lnSpc>
                <a:spcPct val="90000"/>
              </a:lnSpc>
              <a:defRPr/>
            </a:pPr>
            <a:r>
              <a:rPr lang="en-GB" sz="2800" b="1" kern="900" dirty="0">
                <a:solidFill>
                  <a:schemeClr val="bg1"/>
                </a:solidFill>
                <a:latin typeface="Arial"/>
                <a:cs typeface="Arial"/>
              </a:rPr>
              <a:t>THEORY</a:t>
            </a:r>
          </a:p>
        </p:txBody>
      </p:sp>
      <p:sp>
        <p:nvSpPr>
          <p:cNvPr id="4" name="TextBox 3">
            <a:extLst>
              <a:ext uri="{FF2B5EF4-FFF2-40B4-BE49-F238E27FC236}">
                <a16:creationId xmlns:a16="http://schemas.microsoft.com/office/drawing/2014/main" id="{58797A0A-4FCB-3746-AFB7-DC5826A38504}"/>
              </a:ext>
            </a:extLst>
          </p:cNvPr>
          <p:cNvSpPr txBox="1"/>
          <p:nvPr/>
        </p:nvSpPr>
        <p:spPr>
          <a:xfrm>
            <a:off x="496888" y="2774950"/>
            <a:ext cx="7469187" cy="2492375"/>
          </a:xfrm>
          <a:prstGeom prst="rect">
            <a:avLst/>
          </a:prstGeom>
          <a:noFill/>
        </p:spPr>
        <p:txBody>
          <a:bodyPr>
            <a:spAutoFit/>
          </a:bodyPr>
          <a:lstStyle/>
          <a:p>
            <a:pPr marL="342900" indent="-342900">
              <a:buFont typeface="Arial"/>
              <a:buChar char="•"/>
              <a:defRPr/>
            </a:pPr>
            <a:r>
              <a:rPr lang="en-GB" sz="2200" dirty="0">
                <a:solidFill>
                  <a:schemeClr val="tx1">
                    <a:lumMod val="65000"/>
                    <a:lumOff val="35000"/>
                  </a:schemeClr>
                </a:solidFill>
                <a:latin typeface="Arial"/>
                <a:cs typeface="Arial"/>
              </a:rPr>
              <a:t>When we are feeling anxious, sad, or angry, we are usually thinking negatively</a:t>
            </a:r>
          </a:p>
          <a:p>
            <a:pPr marL="171450" indent="-171450">
              <a:buFont typeface="Arial"/>
              <a:buChar char="•"/>
              <a:defRPr/>
            </a:pPr>
            <a:endParaRPr lang="en-GB" sz="1200" dirty="0">
              <a:solidFill>
                <a:schemeClr val="tx1">
                  <a:lumMod val="65000"/>
                  <a:lumOff val="35000"/>
                </a:schemeClr>
              </a:solidFill>
              <a:latin typeface="Arial"/>
              <a:cs typeface="Arial"/>
            </a:endParaRPr>
          </a:p>
          <a:p>
            <a:pPr marL="342900" indent="-342900">
              <a:buFont typeface="Arial"/>
              <a:buChar char="•"/>
              <a:defRPr/>
            </a:pPr>
            <a:r>
              <a:rPr lang="en-GB" sz="2200" dirty="0">
                <a:solidFill>
                  <a:schemeClr val="tx1">
                    <a:lumMod val="65000"/>
                    <a:lumOff val="35000"/>
                  </a:schemeClr>
                </a:solidFill>
                <a:latin typeface="Arial"/>
                <a:cs typeface="Arial"/>
              </a:rPr>
              <a:t>These negative thoughts can make the negative feelings stronger</a:t>
            </a:r>
          </a:p>
          <a:p>
            <a:pPr marL="171450" indent="-171450">
              <a:buFont typeface="Arial"/>
              <a:buChar char="•"/>
              <a:defRPr/>
            </a:pPr>
            <a:endParaRPr lang="en-GB" sz="1200" dirty="0">
              <a:solidFill>
                <a:schemeClr val="tx1">
                  <a:lumMod val="65000"/>
                  <a:lumOff val="35000"/>
                </a:schemeClr>
              </a:solidFill>
              <a:latin typeface="Arial"/>
              <a:cs typeface="Arial"/>
            </a:endParaRPr>
          </a:p>
          <a:p>
            <a:pPr marL="342900" indent="-342900">
              <a:buFont typeface="Arial"/>
              <a:buChar char="•"/>
              <a:defRPr/>
            </a:pPr>
            <a:r>
              <a:rPr lang="en-GB" sz="2200" dirty="0">
                <a:solidFill>
                  <a:schemeClr val="tx1">
                    <a:lumMod val="65000"/>
                    <a:lumOff val="35000"/>
                  </a:schemeClr>
                </a:solidFill>
                <a:latin typeface="Arial"/>
                <a:cs typeface="Arial"/>
              </a:rPr>
              <a:t>If we can recognize this negative thinking, and change the thinking, it can help reduce the negative feelings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 descr="mindfulness-based-cognitive_powerpoint_session-1_body-pages.jpg">
            <a:extLst>
              <a:ext uri="{FF2B5EF4-FFF2-40B4-BE49-F238E27FC236}">
                <a16:creationId xmlns:a16="http://schemas.microsoft.com/office/drawing/2014/main" id="{A7978B04-CCC3-2B4B-BF1B-3886C548F2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BE35DB55-2F77-FE4E-927F-023205650C9A}"/>
              </a:ext>
            </a:extLst>
          </p:cNvPr>
          <p:cNvSpPr txBox="1"/>
          <p:nvPr/>
        </p:nvSpPr>
        <p:spPr>
          <a:xfrm>
            <a:off x="496888" y="585788"/>
            <a:ext cx="7469187" cy="876300"/>
          </a:xfrm>
          <a:prstGeom prst="rect">
            <a:avLst/>
          </a:prstGeom>
          <a:noFill/>
        </p:spPr>
        <p:txBody>
          <a:bodyPr>
            <a:spAutoFit/>
          </a:bodyPr>
          <a:lstStyle/>
          <a:p>
            <a:pPr>
              <a:lnSpc>
                <a:spcPct val="90000"/>
              </a:lnSpc>
              <a:defRPr/>
            </a:pPr>
            <a:r>
              <a:rPr lang="en-GB" sz="2800" b="1" kern="900" dirty="0">
                <a:solidFill>
                  <a:schemeClr val="bg1"/>
                </a:solidFill>
                <a:latin typeface="Arial"/>
                <a:cs typeface="Arial"/>
              </a:rPr>
              <a:t>COGNITIVE</a:t>
            </a:r>
          </a:p>
          <a:p>
            <a:pPr>
              <a:lnSpc>
                <a:spcPct val="90000"/>
              </a:lnSpc>
              <a:defRPr/>
            </a:pPr>
            <a:r>
              <a:rPr lang="en-GB" sz="2800" b="1" kern="900" dirty="0">
                <a:solidFill>
                  <a:schemeClr val="bg1"/>
                </a:solidFill>
                <a:latin typeface="Arial"/>
                <a:cs typeface="Arial"/>
              </a:rPr>
              <a:t>MYTH</a:t>
            </a:r>
          </a:p>
        </p:txBody>
      </p:sp>
      <p:sp>
        <p:nvSpPr>
          <p:cNvPr id="4" name="TextBox 3">
            <a:extLst>
              <a:ext uri="{FF2B5EF4-FFF2-40B4-BE49-F238E27FC236}">
                <a16:creationId xmlns:a16="http://schemas.microsoft.com/office/drawing/2014/main" id="{4DC7E32C-6A30-3C48-8166-6779E1F29711}"/>
              </a:ext>
            </a:extLst>
          </p:cNvPr>
          <p:cNvSpPr txBox="1"/>
          <p:nvPr/>
        </p:nvSpPr>
        <p:spPr>
          <a:xfrm>
            <a:off x="496888" y="2774950"/>
            <a:ext cx="7327900" cy="2030413"/>
          </a:xfrm>
          <a:prstGeom prst="rect">
            <a:avLst/>
          </a:prstGeom>
          <a:noFill/>
        </p:spPr>
        <p:txBody>
          <a:bodyPr>
            <a:spAutoFit/>
          </a:bodyPr>
          <a:lstStyle/>
          <a:p>
            <a:pPr marL="342900" indent="-342900">
              <a:buFont typeface="Arial"/>
              <a:buChar char="•"/>
              <a:defRPr/>
            </a:pPr>
            <a:r>
              <a:rPr lang="en-US" sz="2200" dirty="0">
                <a:solidFill>
                  <a:schemeClr val="tx1">
                    <a:lumMod val="65000"/>
                    <a:lumOff val="35000"/>
                  </a:schemeClr>
                </a:solidFill>
                <a:latin typeface="Arial"/>
                <a:cs typeface="Arial"/>
              </a:rPr>
              <a:t>Myth</a:t>
            </a:r>
          </a:p>
          <a:p>
            <a:pPr marL="171450" indent="-171450">
              <a:buFont typeface="Arial"/>
              <a:buChar char="•"/>
              <a:defRPr/>
            </a:pPr>
            <a:endParaRPr lang="en-US" sz="800" dirty="0">
              <a:solidFill>
                <a:schemeClr val="tx1">
                  <a:lumMod val="65000"/>
                  <a:lumOff val="35000"/>
                </a:schemeClr>
              </a:solidFill>
              <a:latin typeface="Arial"/>
              <a:cs typeface="Arial"/>
            </a:endParaRPr>
          </a:p>
          <a:p>
            <a:pPr marL="742950" lvl="1" indent="-285750">
              <a:buFont typeface="Arial"/>
              <a:buChar char="•"/>
              <a:defRPr/>
            </a:pPr>
            <a:r>
              <a:rPr lang="en-US" dirty="0">
                <a:solidFill>
                  <a:schemeClr val="tx1">
                    <a:lumMod val="65000"/>
                    <a:lumOff val="35000"/>
                  </a:schemeClr>
                </a:solidFill>
                <a:latin typeface="Arial"/>
                <a:cs typeface="Arial"/>
              </a:rPr>
              <a:t>“Cognitive Therapy is to help people think positively”</a:t>
            </a:r>
          </a:p>
          <a:p>
            <a:pPr marL="171450" indent="-171450">
              <a:buFont typeface="Arial"/>
              <a:buChar char="•"/>
              <a:defRPr/>
            </a:pPr>
            <a:endParaRPr lang="en-US" sz="1200" dirty="0">
              <a:solidFill>
                <a:schemeClr val="tx1">
                  <a:lumMod val="65000"/>
                  <a:lumOff val="35000"/>
                </a:schemeClr>
              </a:solidFill>
              <a:latin typeface="Arial"/>
              <a:cs typeface="Arial"/>
            </a:endParaRPr>
          </a:p>
          <a:p>
            <a:pPr marL="342900" indent="-342900">
              <a:buFont typeface="Arial"/>
              <a:buChar char="•"/>
              <a:defRPr/>
            </a:pPr>
            <a:r>
              <a:rPr lang="en-US" sz="2200" dirty="0">
                <a:solidFill>
                  <a:schemeClr val="tx1">
                    <a:lumMod val="65000"/>
                    <a:lumOff val="35000"/>
                  </a:schemeClr>
                </a:solidFill>
                <a:latin typeface="Arial"/>
                <a:cs typeface="Arial"/>
              </a:rPr>
              <a:t>Truth</a:t>
            </a:r>
          </a:p>
          <a:p>
            <a:pPr marL="171450" indent="-171450">
              <a:buFont typeface="Arial"/>
              <a:buChar char="•"/>
              <a:defRPr/>
            </a:pPr>
            <a:endParaRPr lang="en-US" sz="800" dirty="0">
              <a:solidFill>
                <a:schemeClr val="tx1">
                  <a:lumMod val="65000"/>
                  <a:lumOff val="35000"/>
                </a:schemeClr>
              </a:solidFill>
              <a:latin typeface="Arial"/>
              <a:cs typeface="Arial"/>
            </a:endParaRPr>
          </a:p>
          <a:p>
            <a:pPr marL="742950" lvl="1" indent="-285750">
              <a:buFont typeface="Arial"/>
              <a:buChar char="•"/>
              <a:defRPr/>
            </a:pPr>
            <a:r>
              <a:rPr lang="en-US" dirty="0">
                <a:solidFill>
                  <a:schemeClr val="tx1">
                    <a:lumMod val="65000"/>
                    <a:lumOff val="35000"/>
                  </a:schemeClr>
                </a:solidFill>
                <a:latin typeface="Arial"/>
                <a:cs typeface="Arial"/>
              </a:rPr>
              <a:t>“Cognitive Therapy is to help people think flexibly </a:t>
            </a:r>
            <a:br>
              <a:rPr lang="en-US" dirty="0">
                <a:solidFill>
                  <a:schemeClr val="tx1">
                    <a:lumMod val="65000"/>
                    <a:lumOff val="35000"/>
                  </a:schemeClr>
                </a:solidFill>
                <a:latin typeface="Arial"/>
                <a:cs typeface="Arial"/>
              </a:rPr>
            </a:br>
            <a:r>
              <a:rPr lang="en-US" dirty="0">
                <a:solidFill>
                  <a:schemeClr val="tx1">
                    <a:lumMod val="65000"/>
                    <a:lumOff val="35000"/>
                  </a:schemeClr>
                </a:solidFill>
                <a:latin typeface="Arial"/>
                <a:cs typeface="Arial"/>
              </a:rPr>
              <a:t>and balanced”</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1" descr="mindfulness-based-cognitive_powerpoint_session-1_body-pages.jpg">
            <a:extLst>
              <a:ext uri="{FF2B5EF4-FFF2-40B4-BE49-F238E27FC236}">
                <a16:creationId xmlns:a16="http://schemas.microsoft.com/office/drawing/2014/main" id="{B920AD2F-04A6-4C42-AD37-DFBDC2BE49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C4F172B-2DC6-4445-AAF9-190D6472D948}"/>
              </a:ext>
            </a:extLst>
          </p:cNvPr>
          <p:cNvSpPr txBox="1"/>
          <p:nvPr/>
        </p:nvSpPr>
        <p:spPr>
          <a:xfrm>
            <a:off x="496888" y="585788"/>
            <a:ext cx="7469187" cy="876300"/>
          </a:xfrm>
          <a:prstGeom prst="rect">
            <a:avLst/>
          </a:prstGeom>
          <a:noFill/>
        </p:spPr>
        <p:txBody>
          <a:bodyPr>
            <a:spAutoFit/>
          </a:bodyPr>
          <a:lstStyle/>
          <a:p>
            <a:pPr>
              <a:lnSpc>
                <a:spcPct val="90000"/>
              </a:lnSpc>
              <a:defRPr/>
            </a:pPr>
            <a:r>
              <a:rPr lang="en-GB" sz="2800" b="1" kern="900" dirty="0">
                <a:solidFill>
                  <a:schemeClr val="bg1"/>
                </a:solidFill>
                <a:latin typeface="Arial"/>
                <a:cs typeface="Arial"/>
              </a:rPr>
              <a:t>COGNITIVE THEORY</a:t>
            </a:r>
          </a:p>
          <a:p>
            <a:pPr>
              <a:lnSpc>
                <a:spcPct val="90000"/>
              </a:lnSpc>
              <a:defRPr/>
            </a:pPr>
            <a:r>
              <a:rPr lang="en-GB" sz="2800" b="1" kern="900" dirty="0">
                <a:solidFill>
                  <a:schemeClr val="bg1"/>
                </a:solidFill>
                <a:latin typeface="Arial"/>
                <a:cs typeface="Arial"/>
              </a:rPr>
              <a:t>OF DEPRESSION</a:t>
            </a:r>
          </a:p>
        </p:txBody>
      </p:sp>
      <p:sp>
        <p:nvSpPr>
          <p:cNvPr id="4" name="TextBox 3">
            <a:extLst>
              <a:ext uri="{FF2B5EF4-FFF2-40B4-BE49-F238E27FC236}">
                <a16:creationId xmlns:a16="http://schemas.microsoft.com/office/drawing/2014/main" id="{FA27B7C9-2CBB-CC44-BBAE-785C10D72FF0}"/>
              </a:ext>
            </a:extLst>
          </p:cNvPr>
          <p:cNvSpPr txBox="1"/>
          <p:nvPr/>
        </p:nvSpPr>
        <p:spPr>
          <a:xfrm>
            <a:off x="496888" y="2774950"/>
            <a:ext cx="6789737" cy="1476375"/>
          </a:xfrm>
          <a:prstGeom prst="rect">
            <a:avLst/>
          </a:prstGeom>
          <a:noFill/>
        </p:spPr>
        <p:txBody>
          <a:bodyPr>
            <a:spAutoFit/>
          </a:bodyPr>
          <a:lstStyle/>
          <a:p>
            <a:pPr marL="342900" indent="-342900">
              <a:buFont typeface="Arial"/>
              <a:buChar char="•"/>
              <a:defRPr/>
            </a:pPr>
            <a:r>
              <a:rPr lang="en-GB" sz="2200" dirty="0">
                <a:solidFill>
                  <a:schemeClr val="tx1">
                    <a:lumMod val="65000"/>
                    <a:lumOff val="35000"/>
                  </a:schemeClr>
                </a:solidFill>
                <a:latin typeface="Arial"/>
                <a:cs typeface="Arial"/>
              </a:rPr>
              <a:t>Negative view of self</a:t>
            </a:r>
          </a:p>
          <a:p>
            <a:pPr marL="171450" indent="-171450">
              <a:buFont typeface="Arial"/>
              <a:buChar char="•"/>
              <a:defRPr/>
            </a:pPr>
            <a:endParaRPr lang="en-GB" sz="1200" dirty="0">
              <a:solidFill>
                <a:schemeClr val="tx1">
                  <a:lumMod val="65000"/>
                  <a:lumOff val="35000"/>
                </a:schemeClr>
              </a:solidFill>
              <a:latin typeface="Arial"/>
              <a:cs typeface="Arial"/>
            </a:endParaRPr>
          </a:p>
          <a:p>
            <a:pPr marL="342900" indent="-342900">
              <a:buFont typeface="Arial"/>
              <a:buChar char="•"/>
              <a:defRPr/>
            </a:pPr>
            <a:r>
              <a:rPr lang="en-GB" sz="2200" dirty="0">
                <a:solidFill>
                  <a:schemeClr val="tx1">
                    <a:lumMod val="65000"/>
                    <a:lumOff val="35000"/>
                  </a:schemeClr>
                </a:solidFill>
                <a:latin typeface="Arial"/>
                <a:cs typeface="Arial"/>
              </a:rPr>
              <a:t>Negative view of others</a:t>
            </a:r>
          </a:p>
          <a:p>
            <a:pPr marL="171450" indent="-171450">
              <a:buFont typeface="Arial"/>
              <a:buChar char="•"/>
              <a:defRPr/>
            </a:pPr>
            <a:endParaRPr lang="en-GB" sz="1200" dirty="0">
              <a:solidFill>
                <a:schemeClr val="tx1">
                  <a:lumMod val="65000"/>
                  <a:lumOff val="35000"/>
                </a:schemeClr>
              </a:solidFill>
              <a:latin typeface="Arial"/>
              <a:cs typeface="Arial"/>
            </a:endParaRPr>
          </a:p>
          <a:p>
            <a:pPr marL="342900" indent="-342900">
              <a:buFont typeface="Arial"/>
              <a:buChar char="•"/>
              <a:defRPr/>
            </a:pPr>
            <a:r>
              <a:rPr lang="en-GB" sz="2200" dirty="0">
                <a:solidFill>
                  <a:schemeClr val="tx1">
                    <a:lumMod val="65000"/>
                    <a:lumOff val="35000"/>
                  </a:schemeClr>
                </a:solidFill>
                <a:latin typeface="Arial"/>
                <a:cs typeface="Arial"/>
              </a:rPr>
              <a:t>Negative view of future</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1" descr="mindfulness-based-cognitive_powerpoint_session-1_body-pages.jpg">
            <a:extLst>
              <a:ext uri="{FF2B5EF4-FFF2-40B4-BE49-F238E27FC236}">
                <a16:creationId xmlns:a16="http://schemas.microsoft.com/office/drawing/2014/main" id="{EB323C2F-E892-2D47-B369-762041B67C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029CB3F-AA30-B244-BCC3-F5DEEFCD0C54}"/>
              </a:ext>
            </a:extLst>
          </p:cNvPr>
          <p:cNvSpPr txBox="1"/>
          <p:nvPr/>
        </p:nvSpPr>
        <p:spPr>
          <a:xfrm>
            <a:off x="496888" y="585788"/>
            <a:ext cx="7469187" cy="876300"/>
          </a:xfrm>
          <a:prstGeom prst="rect">
            <a:avLst/>
          </a:prstGeom>
          <a:noFill/>
        </p:spPr>
        <p:txBody>
          <a:bodyPr>
            <a:spAutoFit/>
          </a:bodyPr>
          <a:lstStyle/>
          <a:p>
            <a:pPr>
              <a:lnSpc>
                <a:spcPct val="90000"/>
              </a:lnSpc>
              <a:defRPr/>
            </a:pPr>
            <a:r>
              <a:rPr lang="en-GB" sz="2800" b="1" kern="900" dirty="0">
                <a:solidFill>
                  <a:schemeClr val="bg1"/>
                </a:solidFill>
                <a:latin typeface="Arial"/>
                <a:cs typeface="Arial"/>
              </a:rPr>
              <a:t>COGNITIVE THEORY</a:t>
            </a:r>
          </a:p>
          <a:p>
            <a:pPr>
              <a:lnSpc>
                <a:spcPct val="90000"/>
              </a:lnSpc>
              <a:defRPr/>
            </a:pPr>
            <a:r>
              <a:rPr lang="en-GB" sz="2800" b="1" kern="900" dirty="0">
                <a:solidFill>
                  <a:schemeClr val="bg1"/>
                </a:solidFill>
                <a:latin typeface="Arial"/>
                <a:cs typeface="Arial"/>
              </a:rPr>
              <a:t>OF ANXIETY</a:t>
            </a:r>
          </a:p>
        </p:txBody>
      </p:sp>
      <p:sp>
        <p:nvSpPr>
          <p:cNvPr id="5" name="TextBox 4">
            <a:extLst>
              <a:ext uri="{FF2B5EF4-FFF2-40B4-BE49-F238E27FC236}">
                <a16:creationId xmlns:a16="http://schemas.microsoft.com/office/drawing/2014/main" id="{0742C6C3-C8BA-2D41-8361-7BA83B805E30}"/>
              </a:ext>
            </a:extLst>
          </p:cNvPr>
          <p:cNvSpPr txBox="1"/>
          <p:nvPr/>
        </p:nvSpPr>
        <p:spPr>
          <a:xfrm>
            <a:off x="496888" y="2774950"/>
            <a:ext cx="6789737" cy="1106488"/>
          </a:xfrm>
          <a:prstGeom prst="rect">
            <a:avLst/>
          </a:prstGeom>
          <a:noFill/>
        </p:spPr>
        <p:txBody>
          <a:bodyPr>
            <a:spAutoFit/>
          </a:bodyPr>
          <a:lstStyle/>
          <a:p>
            <a:pPr marL="342900" indent="-342900">
              <a:buFont typeface="Arial"/>
              <a:buChar char="•"/>
              <a:defRPr/>
            </a:pPr>
            <a:r>
              <a:rPr lang="en-GB" sz="2200" dirty="0">
                <a:solidFill>
                  <a:srgbClr val="595959"/>
                </a:solidFill>
                <a:latin typeface="Arial"/>
                <a:cs typeface="Arial"/>
              </a:rPr>
              <a:t>Two key thinking traps:</a:t>
            </a:r>
          </a:p>
          <a:p>
            <a:pPr>
              <a:defRPr/>
            </a:pPr>
            <a:endParaRPr lang="en-GB" sz="800" dirty="0">
              <a:solidFill>
                <a:srgbClr val="595959"/>
              </a:solidFill>
              <a:latin typeface="Arial"/>
              <a:cs typeface="Arial"/>
            </a:endParaRPr>
          </a:p>
          <a:p>
            <a:pPr marL="742950" lvl="1" indent="-285750">
              <a:buFont typeface="Arial"/>
              <a:buChar char="•"/>
              <a:defRPr/>
            </a:pPr>
            <a:r>
              <a:rPr lang="en-GB" dirty="0">
                <a:solidFill>
                  <a:srgbClr val="595959"/>
                </a:solidFill>
                <a:latin typeface="Arial"/>
                <a:cs typeface="Arial"/>
              </a:rPr>
              <a:t>Overestimate the risk in the situation</a:t>
            </a:r>
          </a:p>
          <a:p>
            <a:pPr marL="742950" lvl="1" indent="-285750">
              <a:buFont typeface="Arial"/>
              <a:buChar char="•"/>
              <a:defRPr/>
            </a:pPr>
            <a:r>
              <a:rPr lang="en-GB" dirty="0">
                <a:solidFill>
                  <a:srgbClr val="595959"/>
                </a:solidFill>
                <a:latin typeface="Arial"/>
                <a:cs typeface="Arial"/>
              </a:rPr>
              <a:t>Underestimate capacity to cope in the situation</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 descr="mindfulness-based-cognitive_powerpoint_session-1_body-pages.jpg">
            <a:extLst>
              <a:ext uri="{FF2B5EF4-FFF2-40B4-BE49-F238E27FC236}">
                <a16:creationId xmlns:a16="http://schemas.microsoft.com/office/drawing/2014/main" id="{10C54B10-F760-A34D-ADFC-D2DC3F7FAD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1A69E9D-94D7-3B48-B1B5-7EE39A784C35}"/>
              </a:ext>
            </a:extLst>
          </p:cNvPr>
          <p:cNvSpPr txBox="1"/>
          <p:nvPr/>
        </p:nvSpPr>
        <p:spPr>
          <a:xfrm>
            <a:off x="496888" y="585788"/>
            <a:ext cx="7469187" cy="487362"/>
          </a:xfrm>
          <a:prstGeom prst="rect">
            <a:avLst/>
          </a:prstGeom>
          <a:noFill/>
        </p:spPr>
        <p:txBody>
          <a:bodyPr>
            <a:spAutoFit/>
          </a:bodyPr>
          <a:lstStyle/>
          <a:p>
            <a:pPr>
              <a:lnSpc>
                <a:spcPct val="90000"/>
              </a:lnSpc>
              <a:defRPr/>
            </a:pPr>
            <a:r>
              <a:rPr lang="en-GB" sz="2800" b="1" kern="900" dirty="0">
                <a:solidFill>
                  <a:schemeClr val="bg1"/>
                </a:solidFill>
                <a:latin typeface="Arial"/>
                <a:cs typeface="Arial"/>
              </a:rPr>
              <a:t>THOUGHT RECORD</a:t>
            </a:r>
          </a:p>
        </p:txBody>
      </p:sp>
      <p:sp>
        <p:nvSpPr>
          <p:cNvPr id="89091" name="TextBox 3">
            <a:extLst>
              <a:ext uri="{FF2B5EF4-FFF2-40B4-BE49-F238E27FC236}">
                <a16:creationId xmlns:a16="http://schemas.microsoft.com/office/drawing/2014/main" id="{2BBC6D73-50EA-AE4A-A0A8-FA8B8E5C8D39}"/>
              </a:ext>
            </a:extLst>
          </p:cNvPr>
          <p:cNvSpPr txBox="1">
            <a:spLocks noChangeArrowheads="1"/>
          </p:cNvSpPr>
          <p:nvPr/>
        </p:nvSpPr>
        <p:spPr bwMode="auto">
          <a:xfrm>
            <a:off x="496888" y="2774950"/>
            <a:ext cx="678973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buFont typeface="Arial" panose="020B0604020202020204" pitchFamily="34" charset="0"/>
              <a:buChar char="•"/>
            </a:pPr>
            <a:r>
              <a:rPr lang="en-CA" altLang="en-US" sz="2200">
                <a:solidFill>
                  <a:srgbClr val="595959"/>
                </a:solidFill>
                <a:latin typeface="Arial" panose="020B0604020202020204" pitchFamily="34" charset="0"/>
                <a:cs typeface="Arial" panose="020B0604020202020204" pitchFamily="34" charset="0"/>
              </a:rPr>
              <a:t>Testing Your Thoughts worksheet</a:t>
            </a:r>
            <a:endParaRPr lang="en-US" altLang="en-US">
              <a:solidFill>
                <a:srgbClr val="595959"/>
              </a:solidFill>
              <a:latin typeface="Arial" panose="020B0604020202020204" pitchFamily="34" charset="0"/>
              <a:cs typeface="Arial" panose="020B060402020202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 descr="mindfulness-based-cognitive_powerpoint_session-1_body-pages.jpg">
            <a:extLst>
              <a:ext uri="{FF2B5EF4-FFF2-40B4-BE49-F238E27FC236}">
                <a16:creationId xmlns:a16="http://schemas.microsoft.com/office/drawing/2014/main" id="{E0366BBB-1850-B44A-AA47-BE32BBB1D3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F7160051-F308-414D-B07D-EBA4BE69D6D8}"/>
              </a:ext>
            </a:extLst>
          </p:cNvPr>
          <p:cNvSpPr txBox="1"/>
          <p:nvPr/>
        </p:nvSpPr>
        <p:spPr>
          <a:xfrm>
            <a:off x="496888" y="2774950"/>
            <a:ext cx="3821112" cy="2522538"/>
          </a:xfrm>
          <a:prstGeom prst="rect">
            <a:avLst/>
          </a:prstGeom>
          <a:noFill/>
        </p:spPr>
        <p:txBody>
          <a:bodyPr>
            <a:spAutoFit/>
          </a:bodyPr>
          <a:lstStyle/>
          <a:p>
            <a:pPr marL="342900" indent="-342900">
              <a:buFont typeface="Arial"/>
              <a:buChar char="•"/>
              <a:defRPr/>
            </a:pPr>
            <a:r>
              <a:rPr lang="en-GB" sz="2200" dirty="0">
                <a:solidFill>
                  <a:srgbClr val="595959"/>
                </a:solidFill>
                <a:latin typeface="Arial"/>
                <a:cs typeface="Arial"/>
              </a:rPr>
              <a:t>Overgeneralization</a:t>
            </a:r>
          </a:p>
          <a:p>
            <a:pPr marL="171450" indent="-171450">
              <a:buFont typeface="Arial"/>
              <a:buChar char="•"/>
              <a:defRPr/>
            </a:pPr>
            <a:endParaRPr lang="en-GB" sz="1200" dirty="0">
              <a:solidFill>
                <a:srgbClr val="595959"/>
              </a:solidFill>
              <a:latin typeface="Arial"/>
              <a:cs typeface="Arial"/>
            </a:endParaRPr>
          </a:p>
          <a:p>
            <a:pPr marL="342900" indent="-342900">
              <a:buFont typeface="Arial"/>
              <a:buChar char="•"/>
              <a:defRPr/>
            </a:pPr>
            <a:r>
              <a:rPr lang="en-GB" sz="2200" dirty="0">
                <a:solidFill>
                  <a:srgbClr val="595959"/>
                </a:solidFill>
                <a:latin typeface="Arial"/>
                <a:cs typeface="Arial"/>
              </a:rPr>
              <a:t>All or Nothing Thinking</a:t>
            </a:r>
          </a:p>
          <a:p>
            <a:pPr marL="171450" indent="-171450">
              <a:buFont typeface="Arial"/>
              <a:buChar char="•"/>
              <a:defRPr/>
            </a:pPr>
            <a:endParaRPr lang="en-GB" sz="1200" dirty="0">
              <a:solidFill>
                <a:srgbClr val="595959"/>
              </a:solidFill>
              <a:latin typeface="Arial"/>
              <a:cs typeface="Arial"/>
            </a:endParaRPr>
          </a:p>
          <a:p>
            <a:pPr marL="342900" indent="-342900">
              <a:buFont typeface="Arial"/>
              <a:buChar char="•"/>
              <a:defRPr/>
            </a:pPr>
            <a:r>
              <a:rPr lang="en-GB" sz="2200" dirty="0">
                <a:solidFill>
                  <a:srgbClr val="595959"/>
                </a:solidFill>
                <a:latin typeface="Arial"/>
                <a:cs typeface="Arial"/>
              </a:rPr>
              <a:t>Fortune Telling</a:t>
            </a:r>
          </a:p>
          <a:p>
            <a:pPr marL="171450" indent="-171450">
              <a:buFont typeface="Arial"/>
              <a:buChar char="•"/>
              <a:defRPr/>
            </a:pPr>
            <a:endParaRPr lang="en-GB" sz="1200" dirty="0">
              <a:solidFill>
                <a:srgbClr val="595959"/>
              </a:solidFill>
              <a:latin typeface="Arial"/>
              <a:cs typeface="Arial"/>
            </a:endParaRPr>
          </a:p>
          <a:p>
            <a:pPr marL="342900" indent="-342900">
              <a:buFont typeface="Arial"/>
              <a:buChar char="•"/>
              <a:defRPr/>
            </a:pPr>
            <a:r>
              <a:rPr lang="en-GB" sz="2200" dirty="0">
                <a:solidFill>
                  <a:srgbClr val="595959"/>
                </a:solidFill>
                <a:latin typeface="Arial"/>
                <a:cs typeface="Arial"/>
              </a:rPr>
              <a:t>Emotional Reasoning</a:t>
            </a:r>
          </a:p>
          <a:p>
            <a:pPr marL="171450" indent="-171450">
              <a:buFont typeface="Arial"/>
              <a:buChar char="•"/>
              <a:defRPr/>
            </a:pPr>
            <a:endParaRPr lang="en-GB" sz="1200" dirty="0">
              <a:solidFill>
                <a:srgbClr val="595959"/>
              </a:solidFill>
              <a:latin typeface="Arial"/>
              <a:cs typeface="Arial"/>
            </a:endParaRPr>
          </a:p>
          <a:p>
            <a:pPr marL="342900" indent="-342900">
              <a:buFont typeface="Arial"/>
              <a:buChar char="•"/>
              <a:defRPr/>
            </a:pPr>
            <a:r>
              <a:rPr lang="en-GB" sz="2200" dirty="0">
                <a:solidFill>
                  <a:srgbClr val="595959"/>
                </a:solidFill>
                <a:latin typeface="Arial"/>
                <a:cs typeface="Arial"/>
              </a:rPr>
              <a:t>Labelling</a:t>
            </a:r>
          </a:p>
        </p:txBody>
      </p:sp>
      <p:sp>
        <p:nvSpPr>
          <p:cNvPr id="5" name="TextBox 4">
            <a:extLst>
              <a:ext uri="{FF2B5EF4-FFF2-40B4-BE49-F238E27FC236}">
                <a16:creationId xmlns:a16="http://schemas.microsoft.com/office/drawing/2014/main" id="{82459B30-5522-EF4F-8FC4-4A6950DF225A}"/>
              </a:ext>
            </a:extLst>
          </p:cNvPr>
          <p:cNvSpPr txBox="1"/>
          <p:nvPr/>
        </p:nvSpPr>
        <p:spPr>
          <a:xfrm>
            <a:off x="496888" y="585788"/>
            <a:ext cx="7469187" cy="876300"/>
          </a:xfrm>
          <a:prstGeom prst="rect">
            <a:avLst/>
          </a:prstGeom>
          <a:noFill/>
        </p:spPr>
        <p:txBody>
          <a:bodyPr>
            <a:spAutoFit/>
          </a:bodyPr>
          <a:lstStyle/>
          <a:p>
            <a:pPr>
              <a:lnSpc>
                <a:spcPct val="90000"/>
              </a:lnSpc>
              <a:defRPr/>
            </a:pPr>
            <a:r>
              <a:rPr lang="en-GB" sz="2800" b="1" kern="900" dirty="0">
                <a:solidFill>
                  <a:schemeClr val="bg1"/>
                </a:solidFill>
                <a:latin typeface="Arial"/>
                <a:cs typeface="Arial"/>
              </a:rPr>
              <a:t>COMMON THINKING</a:t>
            </a:r>
            <a:br>
              <a:rPr lang="en-GB" sz="2800" b="1" kern="900" dirty="0">
                <a:solidFill>
                  <a:schemeClr val="bg1"/>
                </a:solidFill>
                <a:latin typeface="Arial"/>
                <a:cs typeface="Arial"/>
              </a:rPr>
            </a:br>
            <a:r>
              <a:rPr lang="en-GB" sz="2800" b="1" kern="900" dirty="0">
                <a:solidFill>
                  <a:schemeClr val="bg1"/>
                </a:solidFill>
                <a:latin typeface="Arial"/>
                <a:cs typeface="Arial"/>
              </a:rPr>
              <a:t>TRAPS</a:t>
            </a:r>
          </a:p>
        </p:txBody>
      </p:sp>
      <p:sp>
        <p:nvSpPr>
          <p:cNvPr id="6" name="TextBox 5">
            <a:extLst>
              <a:ext uri="{FF2B5EF4-FFF2-40B4-BE49-F238E27FC236}">
                <a16:creationId xmlns:a16="http://schemas.microsoft.com/office/drawing/2014/main" id="{E1D50B8A-0F7A-4840-BCD4-5E521B837FBD}"/>
              </a:ext>
            </a:extLst>
          </p:cNvPr>
          <p:cNvSpPr txBox="1"/>
          <p:nvPr/>
        </p:nvSpPr>
        <p:spPr>
          <a:xfrm>
            <a:off x="4506913" y="2774950"/>
            <a:ext cx="3613150" cy="2522538"/>
          </a:xfrm>
          <a:prstGeom prst="rect">
            <a:avLst/>
          </a:prstGeom>
          <a:noFill/>
        </p:spPr>
        <p:txBody>
          <a:bodyPr>
            <a:spAutoFit/>
          </a:bodyPr>
          <a:lstStyle/>
          <a:p>
            <a:pPr marL="342900" indent="-342900">
              <a:buFont typeface="Arial"/>
              <a:buChar char="•"/>
              <a:defRPr/>
            </a:pPr>
            <a:r>
              <a:rPr lang="en-GB" sz="2200" dirty="0">
                <a:solidFill>
                  <a:srgbClr val="595959"/>
                </a:solidFill>
                <a:latin typeface="Arial"/>
                <a:cs typeface="Arial"/>
              </a:rPr>
              <a:t>Should Statements</a:t>
            </a:r>
          </a:p>
          <a:p>
            <a:pPr marL="171450" indent="-171450">
              <a:buFont typeface="Arial"/>
              <a:buChar char="•"/>
              <a:defRPr/>
            </a:pPr>
            <a:endParaRPr lang="en-GB" sz="1200" dirty="0">
              <a:solidFill>
                <a:srgbClr val="595959"/>
              </a:solidFill>
              <a:latin typeface="Arial"/>
              <a:cs typeface="Arial"/>
            </a:endParaRPr>
          </a:p>
          <a:p>
            <a:pPr marL="342900" indent="-342900">
              <a:buFont typeface="Arial"/>
              <a:buChar char="•"/>
              <a:defRPr/>
            </a:pPr>
            <a:r>
              <a:rPr lang="en-GB" sz="2200" dirty="0">
                <a:solidFill>
                  <a:srgbClr val="595959"/>
                </a:solidFill>
                <a:latin typeface="Arial"/>
                <a:cs typeface="Arial"/>
              </a:rPr>
              <a:t>Mind Reading</a:t>
            </a:r>
          </a:p>
          <a:p>
            <a:pPr marL="171450" indent="-171450">
              <a:buFont typeface="Arial"/>
              <a:buChar char="•"/>
              <a:defRPr/>
            </a:pPr>
            <a:endParaRPr lang="en-GB" sz="1200" dirty="0">
              <a:solidFill>
                <a:srgbClr val="595959"/>
              </a:solidFill>
              <a:latin typeface="Arial"/>
              <a:cs typeface="Arial"/>
            </a:endParaRPr>
          </a:p>
          <a:p>
            <a:pPr marL="342900" indent="-342900">
              <a:buFont typeface="Arial"/>
              <a:buChar char="•"/>
              <a:defRPr/>
            </a:pPr>
            <a:r>
              <a:rPr lang="en-GB" sz="2200" dirty="0">
                <a:solidFill>
                  <a:srgbClr val="595959"/>
                </a:solidFill>
                <a:latin typeface="Arial"/>
                <a:cs typeface="Arial"/>
              </a:rPr>
              <a:t>Mental Filter</a:t>
            </a:r>
          </a:p>
          <a:p>
            <a:pPr marL="171450" indent="-171450">
              <a:buFont typeface="Arial"/>
              <a:buChar char="•"/>
              <a:defRPr/>
            </a:pPr>
            <a:endParaRPr lang="en-GB" sz="1200" dirty="0">
              <a:solidFill>
                <a:srgbClr val="595959"/>
              </a:solidFill>
              <a:latin typeface="Arial"/>
              <a:cs typeface="Arial"/>
            </a:endParaRPr>
          </a:p>
          <a:p>
            <a:pPr marL="342900" indent="-342900">
              <a:buFont typeface="Arial"/>
              <a:buChar char="•"/>
              <a:defRPr/>
            </a:pPr>
            <a:r>
              <a:rPr lang="en-GB" sz="2200" dirty="0">
                <a:solidFill>
                  <a:srgbClr val="595959"/>
                </a:solidFill>
                <a:latin typeface="Arial"/>
                <a:cs typeface="Arial"/>
              </a:rPr>
              <a:t>Catastrophic Thinking</a:t>
            </a:r>
          </a:p>
          <a:p>
            <a:pPr marL="171450" indent="-171450">
              <a:buFont typeface="Arial"/>
              <a:buChar char="•"/>
              <a:defRPr/>
            </a:pPr>
            <a:endParaRPr lang="en-GB" sz="1200" dirty="0">
              <a:solidFill>
                <a:srgbClr val="595959"/>
              </a:solidFill>
              <a:latin typeface="Arial"/>
              <a:cs typeface="Arial"/>
            </a:endParaRPr>
          </a:p>
          <a:p>
            <a:pPr marL="342900" indent="-342900">
              <a:buFont typeface="Arial"/>
              <a:buChar char="•"/>
              <a:defRPr/>
            </a:pPr>
            <a:r>
              <a:rPr lang="en-GB" sz="2200" dirty="0">
                <a:solidFill>
                  <a:srgbClr val="595959"/>
                </a:solidFill>
                <a:latin typeface="Arial"/>
                <a:cs typeface="Arial"/>
              </a:rPr>
              <a:t>Personalization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8" descr="Opening slide.jpg">
            <a:extLst>
              <a:ext uri="{FF2B5EF4-FFF2-40B4-BE49-F238E27FC236}">
                <a16:creationId xmlns:a16="http://schemas.microsoft.com/office/drawing/2014/main" id="{447E1C49-7354-A34D-AB08-211DF2E9A8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9144000" cy="699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TextBox 10">
            <a:extLst>
              <a:ext uri="{FF2B5EF4-FFF2-40B4-BE49-F238E27FC236}">
                <a16:creationId xmlns:a16="http://schemas.microsoft.com/office/drawing/2014/main" id="{8EBB3601-399D-2F43-92D4-A9757EB5E030}"/>
              </a:ext>
            </a:extLst>
          </p:cNvPr>
          <p:cNvSpPr txBox="1">
            <a:spLocks noChangeArrowheads="1"/>
          </p:cNvSpPr>
          <p:nvPr/>
        </p:nvSpPr>
        <p:spPr bwMode="auto">
          <a:xfrm>
            <a:off x="415925" y="2019300"/>
            <a:ext cx="8229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Myriad Web Pro" pitchFamily="34" charset="0"/>
                <a:ea typeface="ＭＳ Ｐゴシック" panose="020B0600070205080204" pitchFamily="34" charset="-128"/>
              </a:defRPr>
            </a:lvl1pPr>
            <a:lvl2pPr marL="742950" indent="-285750">
              <a:spcBef>
                <a:spcPct val="20000"/>
              </a:spcBef>
              <a:buChar char="–"/>
              <a:defRPr sz="2800">
                <a:solidFill>
                  <a:schemeClr val="tx1"/>
                </a:solidFill>
                <a:latin typeface="Myriad Web Pro" pitchFamily="34" charset="0"/>
                <a:ea typeface="ＭＳ Ｐゴシック" panose="020B0600070205080204" pitchFamily="34" charset="-128"/>
              </a:defRPr>
            </a:lvl2pPr>
            <a:lvl3pPr marL="1143000" indent="-228600">
              <a:spcBef>
                <a:spcPct val="20000"/>
              </a:spcBef>
              <a:buChar char="•"/>
              <a:defRPr sz="2400">
                <a:solidFill>
                  <a:schemeClr val="tx1"/>
                </a:solidFill>
                <a:latin typeface="Myriad Web Pro" pitchFamily="34" charset="0"/>
                <a:ea typeface="ＭＳ Ｐゴシック" panose="020B0600070205080204" pitchFamily="34" charset="-128"/>
              </a:defRPr>
            </a:lvl3pPr>
            <a:lvl4pPr marL="1600200" indent="-228600">
              <a:spcBef>
                <a:spcPct val="20000"/>
              </a:spcBef>
              <a:buChar char="–"/>
              <a:defRPr sz="2000">
                <a:solidFill>
                  <a:schemeClr val="tx1"/>
                </a:solidFill>
                <a:latin typeface="Myriad Web Pro" pitchFamily="34" charset="0"/>
                <a:ea typeface="ＭＳ Ｐゴシック" panose="020B0600070205080204" pitchFamily="34" charset="-128"/>
              </a:defRPr>
            </a:lvl4pPr>
            <a:lvl5pPr marL="2057400" indent="-228600">
              <a:spcBef>
                <a:spcPct val="20000"/>
              </a:spcBef>
              <a:buChar char="»"/>
              <a:defRPr sz="2000">
                <a:solidFill>
                  <a:schemeClr val="tx1"/>
                </a:solidFill>
                <a:latin typeface="Myriad Web Pro"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Myriad Web Pro" pitchFamily="34" charset="0"/>
                <a:ea typeface="ＭＳ Ｐゴシック" panose="020B0600070205080204" pitchFamily="34" charset="-128"/>
              </a:defRPr>
            </a:lvl9pPr>
          </a:lstStyle>
          <a:p>
            <a:pPr algn="ctr" eaLnBrk="1" hangingPunct="1">
              <a:spcBef>
                <a:spcPct val="0"/>
              </a:spcBef>
              <a:buFontTx/>
              <a:buNone/>
            </a:pPr>
            <a:endParaRPr lang="en-CA" altLang="en-US" sz="4400" b="1">
              <a:solidFill>
                <a:srgbClr val="FFC000"/>
              </a:solidFill>
              <a:latin typeface="Times New Roman" panose="02020603050405020304" pitchFamily="18" charset="0"/>
            </a:endParaRPr>
          </a:p>
          <a:p>
            <a:pPr algn="ctr" eaLnBrk="1" hangingPunct="1">
              <a:spcBef>
                <a:spcPct val="0"/>
              </a:spcBef>
              <a:buFontTx/>
              <a:buNone/>
            </a:pPr>
            <a:r>
              <a:rPr lang="en-CA" altLang="en-US" sz="3600" b="1">
                <a:solidFill>
                  <a:srgbClr val="FFC000"/>
                </a:solidFill>
                <a:latin typeface="Times New Roman" panose="02020603050405020304" pitchFamily="18" charset="0"/>
              </a:rPr>
              <a:t>Relevant Literature Update</a:t>
            </a:r>
            <a:endParaRPr lang="en-US" altLang="en-US" sz="3600">
              <a:solidFill>
                <a:srgbClr val="FFC000"/>
              </a:solidFill>
              <a:latin typeface="Times New Roman" panose="02020603050405020304" pitchFamily="18" charset="0"/>
            </a:endParaRPr>
          </a:p>
          <a:p>
            <a:pPr algn="ctr" eaLnBrk="1" hangingPunct="1">
              <a:spcBef>
                <a:spcPct val="0"/>
              </a:spcBef>
              <a:buFontTx/>
              <a:buNone/>
            </a:pPr>
            <a:endParaRPr lang="en-US" altLang="en-US" sz="2800">
              <a:solidFill>
                <a:srgbClr val="FFC000"/>
              </a:solidFill>
              <a:latin typeface="Minion Pro" pitchFamily="18" charset="0"/>
            </a:endParaRPr>
          </a:p>
        </p:txBody>
      </p:sp>
      <p:pic>
        <p:nvPicPr>
          <p:cNvPr id="12291" name="Picture 1">
            <a:extLst>
              <a:ext uri="{FF2B5EF4-FFF2-40B4-BE49-F238E27FC236}">
                <a16:creationId xmlns:a16="http://schemas.microsoft.com/office/drawing/2014/main" id="{F3321E0F-74EA-1547-A7B6-917B78E1A7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5925" y="5532438"/>
            <a:ext cx="2401888"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1" descr="mindfulness-based-cognitive_powerpoint_session-1_body-pages.jpg">
            <a:extLst>
              <a:ext uri="{FF2B5EF4-FFF2-40B4-BE49-F238E27FC236}">
                <a16:creationId xmlns:a16="http://schemas.microsoft.com/office/drawing/2014/main" id="{FF23489C-744F-AA41-A232-93FFAA940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D8DAA19-A5FB-8744-AFA1-568283254920}"/>
              </a:ext>
            </a:extLst>
          </p:cNvPr>
          <p:cNvSpPr txBox="1"/>
          <p:nvPr/>
        </p:nvSpPr>
        <p:spPr>
          <a:xfrm>
            <a:off x="496888" y="585788"/>
            <a:ext cx="7469187" cy="876300"/>
          </a:xfrm>
          <a:prstGeom prst="rect">
            <a:avLst/>
          </a:prstGeom>
          <a:noFill/>
        </p:spPr>
        <p:txBody>
          <a:bodyPr>
            <a:spAutoFit/>
          </a:bodyPr>
          <a:lstStyle/>
          <a:p>
            <a:pPr>
              <a:lnSpc>
                <a:spcPct val="90000"/>
              </a:lnSpc>
              <a:defRPr/>
            </a:pPr>
            <a:endParaRPr lang="en-GB" sz="2800" kern="900" dirty="0">
              <a:solidFill>
                <a:schemeClr val="bg1"/>
              </a:solidFill>
              <a:latin typeface="DINCond-Medium"/>
              <a:cs typeface="DINCond-Medium"/>
            </a:endParaRPr>
          </a:p>
          <a:p>
            <a:pPr>
              <a:lnSpc>
                <a:spcPct val="90000"/>
              </a:lnSpc>
              <a:defRPr/>
            </a:pPr>
            <a:r>
              <a:rPr lang="en-GB" sz="2800" b="1" kern="900" dirty="0">
                <a:solidFill>
                  <a:schemeClr val="bg1"/>
                </a:solidFill>
                <a:latin typeface="Arial"/>
                <a:cs typeface="Arial"/>
              </a:rPr>
              <a:t>HOMEWORK</a:t>
            </a:r>
          </a:p>
        </p:txBody>
      </p:sp>
      <p:sp>
        <p:nvSpPr>
          <p:cNvPr id="5" name="TextBox 4">
            <a:extLst>
              <a:ext uri="{FF2B5EF4-FFF2-40B4-BE49-F238E27FC236}">
                <a16:creationId xmlns:a16="http://schemas.microsoft.com/office/drawing/2014/main" id="{CBDE861C-CD9F-6247-950F-F984A7F90496}"/>
              </a:ext>
            </a:extLst>
          </p:cNvPr>
          <p:cNvSpPr txBox="1"/>
          <p:nvPr/>
        </p:nvSpPr>
        <p:spPr>
          <a:xfrm>
            <a:off x="496888" y="2774950"/>
            <a:ext cx="8261350" cy="2000250"/>
          </a:xfrm>
          <a:prstGeom prst="rect">
            <a:avLst/>
          </a:prstGeom>
          <a:noFill/>
        </p:spPr>
        <p:txBody>
          <a:bodyPr>
            <a:spAutoFit/>
          </a:bodyPr>
          <a:lstStyle/>
          <a:p>
            <a:pPr marL="342900" indent="-342900">
              <a:buFont typeface="Arial"/>
              <a:buChar char="•"/>
              <a:defRPr/>
            </a:pPr>
            <a:r>
              <a:rPr lang="en-GB" sz="2200" dirty="0">
                <a:solidFill>
                  <a:srgbClr val="595959"/>
                </a:solidFill>
                <a:latin typeface="Arial"/>
                <a:cs typeface="Arial"/>
              </a:rPr>
              <a:t>Review materials</a:t>
            </a:r>
          </a:p>
          <a:p>
            <a:pPr marL="171450" indent="-171450">
              <a:buFont typeface="Arial"/>
              <a:buChar char="•"/>
              <a:defRPr/>
            </a:pPr>
            <a:endParaRPr lang="en-GB" sz="1200" dirty="0">
              <a:solidFill>
                <a:srgbClr val="595959"/>
              </a:solidFill>
              <a:latin typeface="Arial"/>
              <a:cs typeface="Arial"/>
            </a:endParaRPr>
          </a:p>
          <a:p>
            <a:pPr marL="342900" indent="-342900">
              <a:buFont typeface="Arial"/>
              <a:buChar char="•"/>
              <a:defRPr/>
            </a:pPr>
            <a:r>
              <a:rPr lang="en-GB" sz="2200" dirty="0">
                <a:solidFill>
                  <a:srgbClr val="595959"/>
                </a:solidFill>
                <a:latin typeface="Arial"/>
                <a:cs typeface="Arial"/>
              </a:rPr>
              <a:t>Mindfulness 5 min twice a day</a:t>
            </a:r>
          </a:p>
          <a:p>
            <a:pPr marL="171450" indent="-171450">
              <a:buFont typeface="Arial"/>
              <a:buChar char="•"/>
              <a:defRPr/>
            </a:pPr>
            <a:endParaRPr lang="en-GB" sz="1200" dirty="0">
              <a:solidFill>
                <a:srgbClr val="595959"/>
              </a:solidFill>
              <a:latin typeface="Arial"/>
              <a:cs typeface="Arial"/>
            </a:endParaRPr>
          </a:p>
          <a:p>
            <a:pPr marL="342900" indent="-342900">
              <a:buFont typeface="Arial"/>
              <a:buChar char="•"/>
              <a:defRPr/>
            </a:pPr>
            <a:r>
              <a:rPr lang="en-GB" sz="2200" dirty="0">
                <a:solidFill>
                  <a:srgbClr val="595959"/>
                </a:solidFill>
                <a:latin typeface="Arial"/>
                <a:cs typeface="Arial"/>
              </a:rPr>
              <a:t>One thought record &amp; identify thinking trap(s) </a:t>
            </a:r>
          </a:p>
          <a:p>
            <a:pPr marL="171450" indent="-171450">
              <a:buFont typeface="Arial"/>
              <a:buChar char="•"/>
              <a:defRPr/>
            </a:pPr>
            <a:endParaRPr lang="en-GB" sz="1200" dirty="0">
              <a:solidFill>
                <a:srgbClr val="595959"/>
              </a:solidFill>
              <a:latin typeface="Arial"/>
              <a:cs typeface="Arial"/>
            </a:endParaRPr>
          </a:p>
          <a:p>
            <a:pPr marL="342900" indent="-342900">
              <a:buFont typeface="Arial"/>
              <a:buChar char="•"/>
              <a:defRPr/>
            </a:pPr>
            <a:r>
              <a:rPr lang="en-GB" sz="2200" dirty="0">
                <a:solidFill>
                  <a:srgbClr val="595959"/>
                </a:solidFill>
                <a:latin typeface="Arial"/>
                <a:cs typeface="Arial"/>
              </a:rPr>
              <a:t>Spend 15 min on </a:t>
            </a:r>
            <a:r>
              <a:rPr lang="en-GB" sz="2200" b="1" dirty="0" err="1">
                <a:solidFill>
                  <a:srgbClr val="595959"/>
                </a:solidFill>
                <a:latin typeface="Arial"/>
                <a:cs typeface="Arial"/>
              </a:rPr>
              <a:t>anxietybc.com</a:t>
            </a:r>
            <a:r>
              <a:rPr lang="en-GB" sz="2200" dirty="0">
                <a:solidFill>
                  <a:srgbClr val="595959"/>
                </a:solidFill>
                <a:latin typeface="Arial"/>
                <a:cs typeface="Arial"/>
              </a:rPr>
              <a:t> or </a:t>
            </a:r>
            <a:r>
              <a:rPr lang="en-GB" sz="2200" b="1" dirty="0" err="1">
                <a:solidFill>
                  <a:srgbClr val="595959"/>
                </a:solidFill>
                <a:latin typeface="Arial"/>
                <a:cs typeface="Arial"/>
              </a:rPr>
              <a:t>heretohelp.bc.ca</a:t>
            </a:r>
            <a:endParaRPr lang="en-GB" sz="2200" b="1" dirty="0">
              <a:solidFill>
                <a:srgbClr val="595959"/>
              </a:solidFill>
              <a:latin typeface="Arial"/>
              <a:cs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descr="mindfulness-based-cognitive_powerpoint_session-title_page.jpg">
            <a:extLst>
              <a:ext uri="{FF2B5EF4-FFF2-40B4-BE49-F238E27FC236}">
                <a16:creationId xmlns:a16="http://schemas.microsoft.com/office/drawing/2014/main" id="{E221ECF1-F396-6948-99D4-80CC1CBFF9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D7C5A55-5A03-8B40-B993-36C2690BB6E5}"/>
              </a:ext>
            </a:extLst>
          </p:cNvPr>
          <p:cNvSpPr txBox="1"/>
          <p:nvPr/>
        </p:nvSpPr>
        <p:spPr>
          <a:xfrm>
            <a:off x="496888" y="452438"/>
            <a:ext cx="8647112" cy="2122487"/>
          </a:xfrm>
          <a:prstGeom prst="rect">
            <a:avLst/>
          </a:prstGeom>
          <a:noFill/>
        </p:spPr>
        <p:txBody>
          <a:bodyPr>
            <a:spAutoFit/>
          </a:bodyPr>
          <a:lstStyle/>
          <a:p>
            <a:pPr>
              <a:defRPr/>
            </a:pPr>
            <a:r>
              <a:rPr lang="en-GB" sz="4400" b="1" kern="900" dirty="0">
                <a:solidFill>
                  <a:srgbClr val="44A0B8"/>
                </a:solidFill>
                <a:latin typeface="Arial"/>
                <a:cs typeface="Arial"/>
              </a:rPr>
              <a:t>COGNITIVE BEHAVIOUR </a:t>
            </a:r>
            <a:br>
              <a:rPr lang="en-GB" sz="4400" b="1" kern="900" dirty="0">
                <a:solidFill>
                  <a:srgbClr val="44A0B8"/>
                </a:solidFill>
                <a:latin typeface="Arial"/>
                <a:cs typeface="Arial"/>
              </a:rPr>
            </a:br>
            <a:r>
              <a:rPr lang="en-GB" sz="4400" b="1" kern="900" dirty="0">
                <a:solidFill>
                  <a:srgbClr val="44A0B8"/>
                </a:solidFill>
                <a:latin typeface="Arial"/>
                <a:cs typeface="Arial"/>
              </a:rPr>
              <a:t>THERAPY WITH </a:t>
            </a:r>
            <a:br>
              <a:rPr lang="en-GB" sz="4400" b="1" kern="900" dirty="0">
                <a:solidFill>
                  <a:srgbClr val="44A0B8"/>
                </a:solidFill>
                <a:latin typeface="Arial"/>
                <a:cs typeface="Arial"/>
              </a:rPr>
            </a:br>
            <a:r>
              <a:rPr lang="en-GB" sz="4400" b="1" kern="900" dirty="0">
                <a:solidFill>
                  <a:srgbClr val="44A0B8"/>
                </a:solidFill>
                <a:latin typeface="Arial"/>
                <a:cs typeface="Arial"/>
              </a:rPr>
              <a:t>MINDFULNESS CLASSES</a:t>
            </a:r>
          </a:p>
        </p:txBody>
      </p:sp>
      <p:sp>
        <p:nvSpPr>
          <p:cNvPr id="7" name="TextBox 6">
            <a:extLst>
              <a:ext uri="{FF2B5EF4-FFF2-40B4-BE49-F238E27FC236}">
                <a16:creationId xmlns:a16="http://schemas.microsoft.com/office/drawing/2014/main" id="{9D8F8319-C0E2-B646-8817-A44D4763D378}"/>
              </a:ext>
            </a:extLst>
          </p:cNvPr>
          <p:cNvSpPr txBox="1"/>
          <p:nvPr/>
        </p:nvSpPr>
        <p:spPr>
          <a:xfrm>
            <a:off x="496888" y="4702175"/>
            <a:ext cx="6789737" cy="1508125"/>
          </a:xfrm>
          <a:prstGeom prst="rect">
            <a:avLst/>
          </a:prstGeom>
          <a:noFill/>
        </p:spPr>
        <p:txBody>
          <a:bodyPr>
            <a:spAutoFit/>
          </a:bodyPr>
          <a:lstStyle/>
          <a:p>
            <a:pPr>
              <a:defRPr/>
            </a:pPr>
            <a:r>
              <a:rPr lang="en-GB" sz="3200" b="1" dirty="0">
                <a:solidFill>
                  <a:srgbClr val="44A0B8"/>
                </a:solidFill>
                <a:latin typeface="Arial"/>
                <a:cs typeface="Arial"/>
              </a:rPr>
              <a:t>Session #2</a:t>
            </a:r>
            <a:endParaRPr lang="en-GB" sz="3200" dirty="0">
              <a:solidFill>
                <a:srgbClr val="44A0B8"/>
              </a:solidFill>
              <a:latin typeface="Arial"/>
              <a:cs typeface="Arial"/>
            </a:endParaRPr>
          </a:p>
          <a:p>
            <a:pPr>
              <a:defRPr/>
            </a:pPr>
            <a:br>
              <a:rPr lang="en-GB" dirty="0">
                <a:solidFill>
                  <a:schemeClr val="bg1">
                    <a:lumMod val="50000"/>
                  </a:schemeClr>
                </a:solidFill>
                <a:latin typeface="Bariol Bold"/>
                <a:cs typeface="Bariol Bold"/>
              </a:rPr>
            </a:br>
            <a:r>
              <a:rPr lang="en-GB" sz="1400" dirty="0" err="1">
                <a:solidFill>
                  <a:schemeClr val="tx1">
                    <a:lumMod val="65000"/>
                    <a:lumOff val="35000"/>
                  </a:schemeClr>
                </a:solidFill>
                <a:latin typeface="Arial"/>
                <a:cs typeface="Arial"/>
              </a:rPr>
              <a:t>Jitender</a:t>
            </a:r>
            <a:r>
              <a:rPr lang="en-GB" sz="1400" dirty="0">
                <a:solidFill>
                  <a:schemeClr val="tx1">
                    <a:lumMod val="65000"/>
                    <a:lumOff val="35000"/>
                  </a:schemeClr>
                </a:solidFill>
                <a:latin typeface="Arial"/>
                <a:cs typeface="Arial"/>
              </a:rPr>
              <a:t> </a:t>
            </a:r>
            <a:r>
              <a:rPr lang="en-GB" sz="1400" dirty="0" err="1">
                <a:solidFill>
                  <a:schemeClr val="tx1">
                    <a:lumMod val="65000"/>
                    <a:lumOff val="35000"/>
                  </a:schemeClr>
                </a:solidFill>
                <a:latin typeface="Arial"/>
                <a:cs typeface="Arial"/>
              </a:rPr>
              <a:t>Sareen</a:t>
            </a:r>
            <a:r>
              <a:rPr lang="en-GB" sz="1400" dirty="0">
                <a:solidFill>
                  <a:schemeClr val="tx1">
                    <a:lumMod val="65000"/>
                    <a:lumOff val="35000"/>
                  </a:schemeClr>
                </a:solidFill>
                <a:latin typeface="Arial"/>
                <a:cs typeface="Arial"/>
              </a:rPr>
              <a:t> MD, Tanya </a:t>
            </a:r>
            <a:r>
              <a:rPr lang="en-GB" sz="1400" dirty="0" err="1">
                <a:solidFill>
                  <a:schemeClr val="tx1">
                    <a:lumMod val="65000"/>
                    <a:lumOff val="35000"/>
                  </a:schemeClr>
                </a:solidFill>
                <a:latin typeface="Arial"/>
                <a:cs typeface="Arial"/>
              </a:rPr>
              <a:t>Sala</a:t>
            </a:r>
            <a:r>
              <a:rPr lang="en-GB" sz="1400" dirty="0">
                <a:solidFill>
                  <a:schemeClr val="tx1">
                    <a:lumMod val="65000"/>
                    <a:lumOff val="35000"/>
                  </a:schemeClr>
                </a:solidFill>
                <a:latin typeface="Arial"/>
                <a:cs typeface="Arial"/>
              </a:rPr>
              <a:t> MD, </a:t>
            </a:r>
            <a:r>
              <a:rPr lang="en-GB" sz="1400" dirty="0" err="1">
                <a:solidFill>
                  <a:schemeClr val="tx1">
                    <a:lumMod val="65000"/>
                    <a:lumOff val="35000"/>
                  </a:schemeClr>
                </a:solidFill>
                <a:latin typeface="Arial"/>
                <a:cs typeface="Arial"/>
              </a:rPr>
              <a:t>Jacquelyne</a:t>
            </a:r>
            <a:r>
              <a:rPr lang="en-GB" sz="1400" dirty="0">
                <a:solidFill>
                  <a:schemeClr val="tx1">
                    <a:lumMod val="65000"/>
                    <a:lumOff val="35000"/>
                  </a:schemeClr>
                </a:solidFill>
                <a:latin typeface="Arial"/>
                <a:cs typeface="Arial"/>
              </a:rPr>
              <a:t> Wong MA,  </a:t>
            </a:r>
          </a:p>
          <a:p>
            <a:pPr>
              <a:defRPr/>
            </a:pPr>
            <a:endParaRPr lang="en-GB" sz="800" dirty="0">
              <a:solidFill>
                <a:schemeClr val="tx1">
                  <a:lumMod val="65000"/>
                  <a:lumOff val="35000"/>
                </a:schemeClr>
              </a:solidFill>
              <a:latin typeface="Arial"/>
              <a:cs typeface="Arial"/>
            </a:endParaRPr>
          </a:p>
          <a:p>
            <a:pPr>
              <a:defRPr/>
            </a:pPr>
            <a:r>
              <a:rPr lang="en-GB" sz="1400" dirty="0">
                <a:solidFill>
                  <a:schemeClr val="tx1">
                    <a:lumMod val="65000"/>
                    <a:lumOff val="35000"/>
                  </a:schemeClr>
                </a:solidFill>
                <a:latin typeface="Arial"/>
                <a:cs typeface="Arial"/>
              </a:rPr>
              <a:t>Debbie Whitney PhD, Jolene </a:t>
            </a:r>
            <a:r>
              <a:rPr lang="en-GB" sz="1400" dirty="0" err="1">
                <a:solidFill>
                  <a:schemeClr val="tx1">
                    <a:lumMod val="65000"/>
                    <a:lumOff val="35000"/>
                  </a:schemeClr>
                </a:solidFill>
                <a:latin typeface="Arial"/>
                <a:cs typeface="Arial"/>
              </a:rPr>
              <a:t>Kinley</a:t>
            </a:r>
            <a:r>
              <a:rPr lang="en-GB" sz="1400" dirty="0">
                <a:solidFill>
                  <a:schemeClr val="tx1">
                    <a:lumMod val="65000"/>
                    <a:lumOff val="35000"/>
                  </a:schemeClr>
                </a:solidFill>
                <a:latin typeface="Arial"/>
                <a:cs typeface="Arial"/>
              </a:rPr>
              <a:t> PhD</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1" descr="mindfulness-based-cognitive_powerpoint_session-body_page.jpg">
            <a:extLst>
              <a:ext uri="{FF2B5EF4-FFF2-40B4-BE49-F238E27FC236}">
                <a16:creationId xmlns:a16="http://schemas.microsoft.com/office/drawing/2014/main" id="{D249936E-6ECD-2940-94D7-0F156C3940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1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DE5ABA4-AE5E-244D-BC6B-9D8EA0989600}"/>
              </a:ext>
            </a:extLst>
          </p:cNvPr>
          <p:cNvSpPr txBox="1"/>
          <p:nvPr/>
        </p:nvSpPr>
        <p:spPr>
          <a:xfrm>
            <a:off x="496888" y="585788"/>
            <a:ext cx="7469187" cy="876300"/>
          </a:xfrm>
          <a:prstGeom prst="rect">
            <a:avLst/>
          </a:prstGeom>
          <a:noFill/>
        </p:spPr>
        <p:txBody>
          <a:bodyPr>
            <a:spAutoFit/>
          </a:bodyPr>
          <a:lstStyle/>
          <a:p>
            <a:pPr>
              <a:lnSpc>
                <a:spcPct val="90000"/>
              </a:lnSpc>
              <a:defRPr/>
            </a:pPr>
            <a:r>
              <a:rPr lang="en-GB" sz="2800" b="1" kern="900" dirty="0">
                <a:solidFill>
                  <a:schemeClr val="bg1"/>
                </a:solidFill>
                <a:latin typeface="Arial"/>
                <a:cs typeface="Arial"/>
              </a:rPr>
              <a:t>OUTLINE</a:t>
            </a:r>
            <a:br>
              <a:rPr lang="en-GB" sz="2800" b="1" kern="900" dirty="0">
                <a:solidFill>
                  <a:schemeClr val="bg1"/>
                </a:solidFill>
                <a:latin typeface="Arial"/>
                <a:cs typeface="Arial"/>
              </a:rPr>
            </a:br>
            <a:r>
              <a:rPr lang="en-GB" sz="2800" b="1" kern="900" dirty="0">
                <a:solidFill>
                  <a:schemeClr val="bg1"/>
                </a:solidFill>
                <a:latin typeface="Arial"/>
                <a:cs typeface="Arial"/>
              </a:rPr>
              <a:t>FOR TODAY</a:t>
            </a:r>
          </a:p>
        </p:txBody>
      </p:sp>
      <p:sp>
        <p:nvSpPr>
          <p:cNvPr id="8" name="TextBox 7">
            <a:extLst>
              <a:ext uri="{FF2B5EF4-FFF2-40B4-BE49-F238E27FC236}">
                <a16:creationId xmlns:a16="http://schemas.microsoft.com/office/drawing/2014/main" id="{6F07B884-B0BE-8A47-B9A5-240570BB7184}"/>
              </a:ext>
            </a:extLst>
          </p:cNvPr>
          <p:cNvSpPr txBox="1"/>
          <p:nvPr/>
        </p:nvSpPr>
        <p:spPr>
          <a:xfrm>
            <a:off x="496888" y="2774950"/>
            <a:ext cx="6789737" cy="3109913"/>
          </a:xfrm>
          <a:prstGeom prst="rect">
            <a:avLst/>
          </a:prstGeom>
          <a:noFill/>
        </p:spPr>
        <p:txBody>
          <a:bodyPr>
            <a:spAutoFit/>
          </a:bodyPr>
          <a:lstStyle/>
          <a:p>
            <a:pPr marL="457200" indent="-457200">
              <a:lnSpc>
                <a:spcPct val="150000"/>
              </a:lnSpc>
              <a:buFont typeface="+mj-lt"/>
              <a:buAutoNum type="arabicPeriod"/>
              <a:defRPr/>
            </a:pPr>
            <a:r>
              <a:rPr lang="en-GB" sz="2200" dirty="0">
                <a:solidFill>
                  <a:schemeClr val="tx1">
                    <a:lumMod val="65000"/>
                    <a:lumOff val="35000"/>
                  </a:schemeClr>
                </a:solidFill>
                <a:latin typeface="Arial"/>
                <a:cs typeface="Arial"/>
              </a:rPr>
              <a:t>Mindfulness</a:t>
            </a:r>
          </a:p>
          <a:p>
            <a:pPr marL="457200" indent="-457200">
              <a:lnSpc>
                <a:spcPct val="150000"/>
              </a:lnSpc>
              <a:buFont typeface="+mj-lt"/>
              <a:buAutoNum type="arabicPeriod"/>
              <a:defRPr/>
            </a:pPr>
            <a:r>
              <a:rPr lang="en-GB" sz="2200" dirty="0">
                <a:solidFill>
                  <a:srgbClr val="595959"/>
                </a:solidFill>
                <a:latin typeface="Arial"/>
                <a:cs typeface="Arial"/>
              </a:rPr>
              <a:t>Review Homework</a:t>
            </a:r>
          </a:p>
          <a:p>
            <a:pPr marL="457200" indent="-457200">
              <a:lnSpc>
                <a:spcPct val="150000"/>
              </a:lnSpc>
              <a:buFont typeface="+mj-lt"/>
              <a:buAutoNum type="arabicPeriod"/>
              <a:defRPr/>
            </a:pPr>
            <a:r>
              <a:rPr lang="en-GB" sz="2200" dirty="0">
                <a:solidFill>
                  <a:srgbClr val="595959"/>
                </a:solidFill>
                <a:latin typeface="Arial"/>
                <a:cs typeface="Arial"/>
              </a:rPr>
              <a:t>Review Realistic Thinking</a:t>
            </a:r>
          </a:p>
          <a:p>
            <a:pPr marL="457200" indent="-457200">
              <a:lnSpc>
                <a:spcPct val="150000"/>
              </a:lnSpc>
              <a:buFont typeface="+mj-lt"/>
              <a:buAutoNum type="arabicPeriod"/>
              <a:defRPr/>
            </a:pPr>
            <a:r>
              <a:rPr lang="en-GB" sz="2200" dirty="0">
                <a:solidFill>
                  <a:srgbClr val="595959"/>
                </a:solidFill>
                <a:latin typeface="Arial"/>
                <a:cs typeface="Arial"/>
              </a:rPr>
              <a:t>Basics of Behaviour Therapy</a:t>
            </a:r>
          </a:p>
          <a:p>
            <a:pPr marL="457200" indent="-457200">
              <a:lnSpc>
                <a:spcPct val="150000"/>
              </a:lnSpc>
              <a:buFont typeface="+mj-lt"/>
              <a:buAutoNum type="arabicPeriod"/>
              <a:defRPr/>
            </a:pPr>
            <a:r>
              <a:rPr lang="en-GB" sz="2200" dirty="0">
                <a:solidFill>
                  <a:srgbClr val="595959"/>
                </a:solidFill>
                <a:latin typeface="Arial"/>
                <a:cs typeface="Arial"/>
              </a:rPr>
              <a:t>Goal Setting</a:t>
            </a:r>
          </a:p>
          <a:p>
            <a:pPr marL="457200" indent="-457200">
              <a:lnSpc>
                <a:spcPct val="150000"/>
              </a:lnSpc>
              <a:buFont typeface="+mj-lt"/>
              <a:buAutoNum type="arabicPeriod"/>
              <a:defRPr/>
            </a:pPr>
            <a:r>
              <a:rPr lang="en-GB" sz="2200" dirty="0">
                <a:solidFill>
                  <a:srgbClr val="595959"/>
                </a:solidFill>
                <a:latin typeface="Arial"/>
                <a:cs typeface="Arial"/>
              </a:rPr>
              <a:t>Homework</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4" descr="mindfulness-based-cognitive_powerpoint_session-body_page.jpg">
            <a:extLst>
              <a:ext uri="{FF2B5EF4-FFF2-40B4-BE49-F238E27FC236}">
                <a16:creationId xmlns:a16="http://schemas.microsoft.com/office/drawing/2014/main" id="{22C8ED79-F18F-064F-83A5-62ECBE9BF3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3E96F9DF-ACBA-3A47-B418-496CECFACB3E}"/>
              </a:ext>
            </a:extLst>
          </p:cNvPr>
          <p:cNvSpPr txBox="1"/>
          <p:nvPr/>
        </p:nvSpPr>
        <p:spPr>
          <a:xfrm>
            <a:off x="496888" y="585788"/>
            <a:ext cx="7469187" cy="876300"/>
          </a:xfrm>
          <a:prstGeom prst="rect">
            <a:avLst/>
          </a:prstGeom>
          <a:noFill/>
        </p:spPr>
        <p:txBody>
          <a:bodyPr>
            <a:spAutoFit/>
          </a:bodyPr>
          <a:lstStyle/>
          <a:p>
            <a:pPr>
              <a:lnSpc>
                <a:spcPct val="90000"/>
              </a:lnSpc>
              <a:defRPr/>
            </a:pPr>
            <a:r>
              <a:rPr lang="en-GB" sz="2800" b="1" kern="900" dirty="0">
                <a:solidFill>
                  <a:schemeClr val="bg1"/>
                </a:solidFill>
                <a:latin typeface="Arial"/>
                <a:cs typeface="Arial"/>
              </a:rPr>
              <a:t>BEHAVIOURAL</a:t>
            </a:r>
          </a:p>
          <a:p>
            <a:pPr>
              <a:lnSpc>
                <a:spcPct val="90000"/>
              </a:lnSpc>
              <a:defRPr/>
            </a:pPr>
            <a:r>
              <a:rPr lang="en-GB" sz="2800" b="1" kern="900" dirty="0">
                <a:solidFill>
                  <a:schemeClr val="bg1"/>
                </a:solidFill>
                <a:latin typeface="Arial"/>
                <a:cs typeface="Arial"/>
              </a:rPr>
              <a:t>EXPERIMENTS</a:t>
            </a:r>
          </a:p>
        </p:txBody>
      </p:sp>
      <p:sp>
        <p:nvSpPr>
          <p:cNvPr id="4" name="TextBox 3">
            <a:extLst>
              <a:ext uri="{FF2B5EF4-FFF2-40B4-BE49-F238E27FC236}">
                <a16:creationId xmlns:a16="http://schemas.microsoft.com/office/drawing/2014/main" id="{3262B496-40B1-B247-BDE5-A90D21307F7B}"/>
              </a:ext>
            </a:extLst>
          </p:cNvPr>
          <p:cNvSpPr txBox="1"/>
          <p:nvPr/>
        </p:nvSpPr>
        <p:spPr>
          <a:xfrm>
            <a:off x="496888" y="2774950"/>
            <a:ext cx="7785100" cy="2000250"/>
          </a:xfrm>
          <a:prstGeom prst="rect">
            <a:avLst/>
          </a:prstGeom>
          <a:noFill/>
        </p:spPr>
        <p:txBody>
          <a:bodyPr>
            <a:spAutoFit/>
          </a:bodyPr>
          <a:lstStyle/>
          <a:p>
            <a:pPr marL="342900" indent="-342900">
              <a:buFont typeface="Arial"/>
              <a:buChar char="•"/>
              <a:defRPr/>
            </a:pPr>
            <a:r>
              <a:rPr lang="en-GB" sz="2200" dirty="0">
                <a:solidFill>
                  <a:srgbClr val="595959"/>
                </a:solidFill>
                <a:latin typeface="Arial"/>
                <a:cs typeface="Arial"/>
              </a:rPr>
              <a:t>When you have challenged your thoughts </a:t>
            </a:r>
          </a:p>
          <a:p>
            <a:pPr marL="285750" indent="-285750">
              <a:buFont typeface="Arial"/>
              <a:buChar char="•"/>
              <a:defRPr/>
            </a:pPr>
            <a:endParaRPr lang="en-GB" sz="1200" dirty="0">
              <a:solidFill>
                <a:srgbClr val="595959"/>
              </a:solidFill>
              <a:latin typeface="Arial"/>
              <a:cs typeface="Arial"/>
            </a:endParaRPr>
          </a:p>
          <a:p>
            <a:pPr marL="342900" indent="-342900">
              <a:buFont typeface="Arial"/>
              <a:buChar char="•"/>
              <a:defRPr/>
            </a:pPr>
            <a:r>
              <a:rPr lang="en-GB" sz="2200" dirty="0">
                <a:solidFill>
                  <a:srgbClr val="595959"/>
                </a:solidFill>
                <a:latin typeface="Arial"/>
                <a:cs typeface="Arial"/>
              </a:rPr>
              <a:t>Understand (rationally) that it is a thinking trap</a:t>
            </a:r>
          </a:p>
          <a:p>
            <a:pPr marL="285750" indent="-285750">
              <a:buFont typeface="Arial"/>
              <a:buChar char="•"/>
              <a:defRPr/>
            </a:pPr>
            <a:endParaRPr lang="en-GB" sz="1200" dirty="0">
              <a:solidFill>
                <a:srgbClr val="595959"/>
              </a:solidFill>
              <a:latin typeface="Arial"/>
              <a:cs typeface="Arial"/>
            </a:endParaRPr>
          </a:p>
          <a:p>
            <a:pPr marL="342900" indent="-342900">
              <a:buFont typeface="Arial"/>
              <a:buChar char="•"/>
              <a:defRPr/>
            </a:pPr>
            <a:r>
              <a:rPr lang="en-GB" sz="2200" dirty="0">
                <a:solidFill>
                  <a:srgbClr val="595959"/>
                </a:solidFill>
                <a:latin typeface="Arial"/>
                <a:cs typeface="Arial"/>
              </a:rPr>
              <a:t>Still have high levels of anxiety, sadness, or anger</a:t>
            </a:r>
          </a:p>
          <a:p>
            <a:pPr marL="285750" indent="-285750">
              <a:buFont typeface="Arial"/>
              <a:buChar char="•"/>
              <a:defRPr/>
            </a:pPr>
            <a:endParaRPr lang="en-GB" sz="1200" dirty="0">
              <a:solidFill>
                <a:srgbClr val="595959"/>
              </a:solidFill>
              <a:latin typeface="Arial"/>
              <a:cs typeface="Arial"/>
            </a:endParaRPr>
          </a:p>
          <a:p>
            <a:pPr marL="342900" indent="-342900">
              <a:buFont typeface="Arial"/>
              <a:buChar char="•"/>
              <a:defRPr/>
            </a:pPr>
            <a:r>
              <a:rPr lang="en-GB" sz="2200" dirty="0">
                <a:solidFill>
                  <a:srgbClr val="595959"/>
                </a:solidFill>
                <a:latin typeface="Arial"/>
                <a:cs typeface="Arial"/>
              </a:rPr>
              <a:t>Still a part of you believes the thought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4" descr="mindfulness-based-cognitive_powerpoint_session-body_page.jpg">
            <a:extLst>
              <a:ext uri="{FF2B5EF4-FFF2-40B4-BE49-F238E27FC236}">
                <a16:creationId xmlns:a16="http://schemas.microsoft.com/office/drawing/2014/main" id="{2607B05C-D74E-8643-A753-99048FB191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58328318-34FE-964F-AEAB-7351CE24D796}"/>
              </a:ext>
            </a:extLst>
          </p:cNvPr>
          <p:cNvSpPr txBox="1"/>
          <p:nvPr/>
        </p:nvSpPr>
        <p:spPr>
          <a:xfrm>
            <a:off x="496888" y="2774950"/>
            <a:ext cx="6789737" cy="3046413"/>
          </a:xfrm>
          <a:prstGeom prst="rect">
            <a:avLst/>
          </a:prstGeom>
          <a:noFill/>
        </p:spPr>
        <p:txBody>
          <a:bodyPr>
            <a:spAutoFit/>
          </a:bodyPr>
          <a:lstStyle/>
          <a:p>
            <a:pPr marL="342900" indent="-342900">
              <a:buFont typeface="Arial"/>
              <a:buChar char="•"/>
              <a:defRPr/>
            </a:pPr>
            <a:r>
              <a:rPr lang="en-GB" sz="2200" dirty="0">
                <a:solidFill>
                  <a:srgbClr val="595959"/>
                </a:solidFill>
                <a:latin typeface="Arial"/>
                <a:cs typeface="Arial"/>
              </a:rPr>
              <a:t>Can you test your thoughts? </a:t>
            </a:r>
          </a:p>
          <a:p>
            <a:pPr marL="285750" indent="-285750">
              <a:buFont typeface="Arial"/>
              <a:buChar char="•"/>
              <a:defRPr/>
            </a:pPr>
            <a:endParaRPr lang="en-GB" sz="1200" dirty="0">
              <a:solidFill>
                <a:srgbClr val="595959"/>
              </a:solidFill>
              <a:latin typeface="Arial"/>
              <a:cs typeface="Arial"/>
            </a:endParaRPr>
          </a:p>
          <a:p>
            <a:pPr marL="342900" indent="-342900">
              <a:buFont typeface="Arial"/>
              <a:buChar char="•"/>
              <a:defRPr/>
            </a:pPr>
            <a:r>
              <a:rPr lang="en-GB" sz="2200" dirty="0">
                <a:solidFill>
                  <a:srgbClr val="595959"/>
                </a:solidFill>
                <a:latin typeface="Arial"/>
                <a:cs typeface="Arial"/>
              </a:rPr>
              <a:t>Prediction</a:t>
            </a:r>
          </a:p>
          <a:p>
            <a:pPr marL="285750" indent="-285750">
              <a:buFont typeface="Arial"/>
              <a:buChar char="•"/>
              <a:defRPr/>
            </a:pPr>
            <a:endParaRPr lang="en-GB" sz="1200" dirty="0">
              <a:solidFill>
                <a:srgbClr val="595959"/>
              </a:solidFill>
              <a:latin typeface="Arial"/>
              <a:cs typeface="Arial"/>
            </a:endParaRPr>
          </a:p>
          <a:p>
            <a:pPr marL="342900" indent="-342900">
              <a:buFont typeface="Arial"/>
              <a:buChar char="•"/>
              <a:defRPr/>
            </a:pPr>
            <a:r>
              <a:rPr lang="en-GB" sz="2200" dirty="0">
                <a:solidFill>
                  <a:srgbClr val="595959"/>
                </a:solidFill>
                <a:latin typeface="Arial"/>
                <a:cs typeface="Arial"/>
              </a:rPr>
              <a:t>Experiment </a:t>
            </a:r>
          </a:p>
          <a:p>
            <a:pPr marL="285750" indent="-285750">
              <a:buFont typeface="Arial"/>
              <a:buChar char="•"/>
              <a:defRPr/>
            </a:pPr>
            <a:endParaRPr lang="en-GB" sz="1200" dirty="0">
              <a:solidFill>
                <a:srgbClr val="595959"/>
              </a:solidFill>
              <a:latin typeface="Arial"/>
              <a:cs typeface="Arial"/>
            </a:endParaRPr>
          </a:p>
          <a:p>
            <a:pPr marL="342900" indent="-342900">
              <a:buFont typeface="Arial"/>
              <a:buChar char="•"/>
              <a:defRPr/>
            </a:pPr>
            <a:r>
              <a:rPr lang="en-GB" sz="2200" dirty="0">
                <a:solidFill>
                  <a:srgbClr val="595959"/>
                </a:solidFill>
                <a:latin typeface="Arial"/>
                <a:cs typeface="Arial"/>
              </a:rPr>
              <a:t>Outcome </a:t>
            </a:r>
          </a:p>
          <a:p>
            <a:pPr marL="285750" indent="-285750">
              <a:buFont typeface="Arial"/>
              <a:buChar char="•"/>
              <a:defRPr/>
            </a:pPr>
            <a:endParaRPr lang="en-GB" sz="1200" dirty="0">
              <a:solidFill>
                <a:srgbClr val="595959"/>
              </a:solidFill>
              <a:latin typeface="Arial"/>
              <a:cs typeface="Arial"/>
            </a:endParaRPr>
          </a:p>
          <a:p>
            <a:pPr marL="342900" indent="-342900">
              <a:buFont typeface="Arial"/>
              <a:buChar char="•"/>
              <a:defRPr/>
            </a:pPr>
            <a:r>
              <a:rPr lang="en-GB" sz="2200" dirty="0">
                <a:solidFill>
                  <a:srgbClr val="595959"/>
                </a:solidFill>
                <a:latin typeface="Arial"/>
                <a:cs typeface="Arial"/>
              </a:rPr>
              <a:t>Learning </a:t>
            </a:r>
          </a:p>
          <a:p>
            <a:pPr marL="285750" indent="-285750">
              <a:buFont typeface="Arial"/>
              <a:buChar char="•"/>
              <a:defRPr/>
            </a:pPr>
            <a:endParaRPr lang="en-GB" sz="1200" dirty="0">
              <a:solidFill>
                <a:srgbClr val="595959"/>
              </a:solidFill>
              <a:latin typeface="Arial"/>
              <a:cs typeface="Arial"/>
            </a:endParaRPr>
          </a:p>
          <a:p>
            <a:pPr marL="342900" indent="-342900">
              <a:buFont typeface="Arial"/>
              <a:buChar char="•"/>
              <a:defRPr/>
            </a:pPr>
            <a:r>
              <a:rPr lang="en-GB" sz="2200" dirty="0">
                <a:solidFill>
                  <a:srgbClr val="595959"/>
                </a:solidFill>
                <a:latin typeface="Arial"/>
                <a:cs typeface="Arial"/>
              </a:rPr>
              <a:t>Beginnings of behavioural therapy </a:t>
            </a:r>
          </a:p>
        </p:txBody>
      </p:sp>
      <p:sp>
        <p:nvSpPr>
          <p:cNvPr id="6" name="TextBox 5">
            <a:extLst>
              <a:ext uri="{FF2B5EF4-FFF2-40B4-BE49-F238E27FC236}">
                <a16:creationId xmlns:a16="http://schemas.microsoft.com/office/drawing/2014/main" id="{E1DAEA01-DB34-3349-A3FF-6EF9A2933157}"/>
              </a:ext>
            </a:extLst>
          </p:cNvPr>
          <p:cNvSpPr txBox="1"/>
          <p:nvPr/>
        </p:nvSpPr>
        <p:spPr>
          <a:xfrm>
            <a:off x="496888" y="585788"/>
            <a:ext cx="7469187" cy="876300"/>
          </a:xfrm>
          <a:prstGeom prst="rect">
            <a:avLst/>
          </a:prstGeom>
          <a:noFill/>
        </p:spPr>
        <p:txBody>
          <a:bodyPr>
            <a:spAutoFit/>
          </a:bodyPr>
          <a:lstStyle/>
          <a:p>
            <a:pPr>
              <a:lnSpc>
                <a:spcPct val="90000"/>
              </a:lnSpc>
              <a:defRPr/>
            </a:pPr>
            <a:r>
              <a:rPr lang="en-GB" sz="2800" b="1" kern="900" dirty="0">
                <a:solidFill>
                  <a:schemeClr val="bg1"/>
                </a:solidFill>
                <a:latin typeface="Arial"/>
                <a:cs typeface="Arial"/>
              </a:rPr>
              <a:t>BEHAVIOURAL</a:t>
            </a:r>
          </a:p>
          <a:p>
            <a:pPr>
              <a:lnSpc>
                <a:spcPct val="90000"/>
              </a:lnSpc>
              <a:defRPr/>
            </a:pPr>
            <a:r>
              <a:rPr lang="en-GB" sz="2800" b="1" kern="900" dirty="0">
                <a:solidFill>
                  <a:schemeClr val="bg1"/>
                </a:solidFill>
                <a:latin typeface="Arial"/>
                <a:cs typeface="Arial"/>
              </a:rPr>
              <a:t>EXPERIMENTS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4" descr="mindfulness-based-cognitive_powerpoint_session-body_page.jpg">
            <a:extLst>
              <a:ext uri="{FF2B5EF4-FFF2-40B4-BE49-F238E27FC236}">
                <a16:creationId xmlns:a16="http://schemas.microsoft.com/office/drawing/2014/main" id="{5FD33E4B-0E29-384F-A2F1-D0AAB3AF61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57B0CF1-1096-354C-9887-11E29DF52A98}"/>
              </a:ext>
            </a:extLst>
          </p:cNvPr>
          <p:cNvSpPr txBox="1"/>
          <p:nvPr/>
        </p:nvSpPr>
        <p:spPr>
          <a:xfrm>
            <a:off x="496888" y="2774950"/>
            <a:ext cx="3794125" cy="3230563"/>
          </a:xfrm>
          <a:prstGeom prst="rect">
            <a:avLst/>
          </a:prstGeom>
          <a:noFill/>
        </p:spPr>
        <p:txBody>
          <a:bodyPr>
            <a:spAutoFit/>
          </a:bodyPr>
          <a:lstStyle/>
          <a:p>
            <a:pPr marL="342900" indent="-342900">
              <a:buFont typeface="Arial"/>
              <a:buChar char="•"/>
              <a:defRPr/>
            </a:pPr>
            <a:r>
              <a:rPr lang="en-GB" sz="2200" dirty="0">
                <a:solidFill>
                  <a:srgbClr val="595959"/>
                </a:solidFill>
                <a:latin typeface="Arial"/>
                <a:cs typeface="Arial"/>
              </a:rPr>
              <a:t>Avoid fearful situation</a:t>
            </a:r>
          </a:p>
          <a:p>
            <a:pPr marL="171450" indent="-171450">
              <a:buFont typeface="Arial"/>
              <a:buChar char="•"/>
              <a:defRPr/>
            </a:pPr>
            <a:endParaRPr lang="en-GB" sz="800" dirty="0">
              <a:solidFill>
                <a:srgbClr val="595959"/>
              </a:solidFill>
              <a:latin typeface="Arial"/>
              <a:cs typeface="Arial"/>
            </a:endParaRPr>
          </a:p>
          <a:p>
            <a:pPr marL="742950" lvl="1" indent="-285750">
              <a:buFont typeface="Arial"/>
              <a:buChar char="•"/>
              <a:defRPr/>
            </a:pPr>
            <a:r>
              <a:rPr lang="en-GB" dirty="0">
                <a:solidFill>
                  <a:srgbClr val="595959"/>
                </a:solidFill>
                <a:latin typeface="Arial"/>
                <a:cs typeface="Arial"/>
              </a:rPr>
              <a:t>Short Term </a:t>
            </a:r>
          </a:p>
          <a:p>
            <a:pPr lvl="2">
              <a:defRPr/>
            </a:pPr>
            <a:r>
              <a:rPr lang="en-GB" dirty="0">
                <a:solidFill>
                  <a:srgbClr val="595959"/>
                </a:solidFill>
                <a:latin typeface="Arial"/>
                <a:cs typeface="Arial"/>
              </a:rPr>
              <a:t>- Decrease in anxiety</a:t>
            </a:r>
          </a:p>
          <a:p>
            <a:pPr marL="285750" indent="-285750">
              <a:buFont typeface="Arial"/>
              <a:buChar char="•"/>
              <a:defRPr/>
            </a:pPr>
            <a:endParaRPr lang="en-GB" sz="1200" dirty="0">
              <a:solidFill>
                <a:srgbClr val="595959"/>
              </a:solidFill>
              <a:latin typeface="Arial"/>
              <a:cs typeface="Arial"/>
            </a:endParaRPr>
          </a:p>
          <a:p>
            <a:pPr marL="742950" lvl="1" indent="-285750">
              <a:buFont typeface="Arial"/>
              <a:buChar char="•"/>
              <a:defRPr/>
            </a:pPr>
            <a:r>
              <a:rPr lang="en-GB" dirty="0">
                <a:solidFill>
                  <a:srgbClr val="595959"/>
                </a:solidFill>
                <a:latin typeface="Arial"/>
                <a:cs typeface="Arial"/>
              </a:rPr>
              <a:t>Long term </a:t>
            </a:r>
          </a:p>
          <a:p>
            <a:pPr lvl="2">
              <a:defRPr/>
            </a:pPr>
            <a:r>
              <a:rPr lang="en-GB" dirty="0">
                <a:solidFill>
                  <a:srgbClr val="595959"/>
                </a:solidFill>
                <a:latin typeface="Arial"/>
                <a:cs typeface="Arial"/>
              </a:rPr>
              <a:t>- Increase in anxiety</a:t>
            </a:r>
            <a:br>
              <a:rPr lang="en-GB" dirty="0">
                <a:solidFill>
                  <a:srgbClr val="595959"/>
                </a:solidFill>
                <a:latin typeface="Arial"/>
                <a:cs typeface="Arial"/>
              </a:rPr>
            </a:br>
            <a:r>
              <a:rPr lang="en-GB" dirty="0">
                <a:solidFill>
                  <a:srgbClr val="595959"/>
                </a:solidFill>
                <a:latin typeface="Arial"/>
                <a:cs typeface="Arial"/>
              </a:rPr>
              <a:t>- Decrease in self-esteem</a:t>
            </a:r>
            <a:br>
              <a:rPr lang="en-GB" dirty="0">
                <a:solidFill>
                  <a:srgbClr val="595959"/>
                </a:solidFill>
                <a:latin typeface="Arial"/>
                <a:cs typeface="Arial"/>
              </a:rPr>
            </a:br>
            <a:r>
              <a:rPr lang="en-GB" dirty="0">
                <a:solidFill>
                  <a:srgbClr val="595959"/>
                </a:solidFill>
                <a:latin typeface="Arial"/>
                <a:cs typeface="Arial"/>
              </a:rPr>
              <a:t>- Decrease in function</a:t>
            </a:r>
            <a:br>
              <a:rPr lang="en-GB" dirty="0">
                <a:solidFill>
                  <a:srgbClr val="595959"/>
                </a:solidFill>
                <a:latin typeface="Arial"/>
                <a:cs typeface="Arial"/>
              </a:rPr>
            </a:br>
            <a:endParaRPr lang="en-GB" dirty="0">
              <a:solidFill>
                <a:srgbClr val="595959"/>
              </a:solidFill>
              <a:latin typeface="Arial"/>
              <a:cs typeface="Arial"/>
            </a:endParaRPr>
          </a:p>
          <a:p>
            <a:pPr marL="285750" indent="-285750">
              <a:buFont typeface="Arial"/>
              <a:buChar char="•"/>
              <a:defRPr/>
            </a:pPr>
            <a:endParaRPr lang="en-GB" dirty="0">
              <a:solidFill>
                <a:srgbClr val="595959"/>
              </a:solidFill>
              <a:latin typeface="Arial"/>
              <a:cs typeface="Arial"/>
            </a:endParaRPr>
          </a:p>
          <a:p>
            <a:pPr marL="285750" indent="-285750">
              <a:buFont typeface="Arial"/>
              <a:buChar char="•"/>
              <a:defRPr/>
            </a:pPr>
            <a:endParaRPr lang="en-GB" dirty="0">
              <a:solidFill>
                <a:srgbClr val="595959"/>
              </a:solidFill>
              <a:latin typeface="Arial"/>
              <a:cs typeface="Arial"/>
            </a:endParaRPr>
          </a:p>
        </p:txBody>
      </p:sp>
      <p:sp>
        <p:nvSpPr>
          <p:cNvPr id="7" name="TextBox 6">
            <a:extLst>
              <a:ext uri="{FF2B5EF4-FFF2-40B4-BE49-F238E27FC236}">
                <a16:creationId xmlns:a16="http://schemas.microsoft.com/office/drawing/2014/main" id="{9D2C1C25-BB69-C14E-B8EC-F52A19D32801}"/>
              </a:ext>
            </a:extLst>
          </p:cNvPr>
          <p:cNvSpPr txBox="1"/>
          <p:nvPr/>
        </p:nvSpPr>
        <p:spPr>
          <a:xfrm>
            <a:off x="496888" y="585788"/>
            <a:ext cx="7469187" cy="876300"/>
          </a:xfrm>
          <a:prstGeom prst="rect">
            <a:avLst/>
          </a:prstGeom>
          <a:noFill/>
        </p:spPr>
        <p:txBody>
          <a:bodyPr>
            <a:spAutoFit/>
          </a:bodyPr>
          <a:lstStyle/>
          <a:p>
            <a:pPr>
              <a:lnSpc>
                <a:spcPct val="90000"/>
              </a:lnSpc>
              <a:defRPr/>
            </a:pPr>
            <a:r>
              <a:rPr lang="en-GB" sz="2800" b="1" kern="900" dirty="0">
                <a:solidFill>
                  <a:schemeClr val="bg1"/>
                </a:solidFill>
                <a:latin typeface="Arial"/>
                <a:cs typeface="Arial"/>
              </a:rPr>
              <a:t>BEHAVIOURAL THEORY</a:t>
            </a:r>
            <a:br>
              <a:rPr lang="en-GB" sz="2800" b="1" kern="900" dirty="0">
                <a:solidFill>
                  <a:schemeClr val="bg1"/>
                </a:solidFill>
                <a:latin typeface="Arial"/>
                <a:cs typeface="Arial"/>
              </a:rPr>
            </a:br>
            <a:r>
              <a:rPr lang="en-GB" sz="2800" b="1" kern="900" dirty="0">
                <a:solidFill>
                  <a:schemeClr val="bg1"/>
                </a:solidFill>
                <a:latin typeface="Arial"/>
                <a:cs typeface="Arial"/>
              </a:rPr>
              <a:t>OF ANXIETY</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4" descr="mindfulness-based-cognitive_powerpoint_session-body_page.jpg">
            <a:extLst>
              <a:ext uri="{FF2B5EF4-FFF2-40B4-BE49-F238E27FC236}">
                <a16:creationId xmlns:a16="http://schemas.microsoft.com/office/drawing/2014/main" id="{E1594D77-FDD6-3B45-A4F2-40CC3210B8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7E0DC9C-104A-AE49-96B5-9AFAE5221444}"/>
              </a:ext>
            </a:extLst>
          </p:cNvPr>
          <p:cNvSpPr txBox="1"/>
          <p:nvPr/>
        </p:nvSpPr>
        <p:spPr>
          <a:xfrm>
            <a:off x="496888" y="585788"/>
            <a:ext cx="7469187" cy="876300"/>
          </a:xfrm>
          <a:prstGeom prst="rect">
            <a:avLst/>
          </a:prstGeom>
          <a:noFill/>
        </p:spPr>
        <p:txBody>
          <a:bodyPr>
            <a:spAutoFit/>
          </a:bodyPr>
          <a:lstStyle/>
          <a:p>
            <a:pPr>
              <a:lnSpc>
                <a:spcPct val="90000"/>
              </a:lnSpc>
              <a:defRPr/>
            </a:pPr>
            <a:r>
              <a:rPr lang="en-GB" sz="2800" b="1" kern="900" dirty="0">
                <a:solidFill>
                  <a:schemeClr val="bg1"/>
                </a:solidFill>
                <a:latin typeface="Arial"/>
                <a:cs typeface="Arial"/>
              </a:rPr>
              <a:t>BEHAVIOURAL THEORY</a:t>
            </a:r>
          </a:p>
          <a:p>
            <a:pPr>
              <a:lnSpc>
                <a:spcPct val="90000"/>
              </a:lnSpc>
              <a:defRPr/>
            </a:pPr>
            <a:r>
              <a:rPr lang="en-GB" sz="2800" b="1" kern="900" dirty="0">
                <a:solidFill>
                  <a:schemeClr val="bg1"/>
                </a:solidFill>
                <a:latin typeface="Arial"/>
                <a:cs typeface="Arial"/>
              </a:rPr>
              <a:t>OF ANXIETY</a:t>
            </a:r>
          </a:p>
        </p:txBody>
      </p:sp>
      <p:sp>
        <p:nvSpPr>
          <p:cNvPr id="7" name="TextBox 6">
            <a:extLst>
              <a:ext uri="{FF2B5EF4-FFF2-40B4-BE49-F238E27FC236}">
                <a16:creationId xmlns:a16="http://schemas.microsoft.com/office/drawing/2014/main" id="{D28A189E-B410-1540-96A7-433F38C0335B}"/>
              </a:ext>
            </a:extLst>
          </p:cNvPr>
          <p:cNvSpPr txBox="1"/>
          <p:nvPr/>
        </p:nvSpPr>
        <p:spPr>
          <a:xfrm>
            <a:off x="496888" y="2774950"/>
            <a:ext cx="3794125" cy="3230563"/>
          </a:xfrm>
          <a:prstGeom prst="rect">
            <a:avLst/>
          </a:prstGeom>
          <a:noFill/>
        </p:spPr>
        <p:txBody>
          <a:bodyPr>
            <a:spAutoFit/>
          </a:bodyPr>
          <a:lstStyle/>
          <a:p>
            <a:pPr marL="342900" indent="-342900">
              <a:buFont typeface="Arial"/>
              <a:buChar char="•"/>
              <a:defRPr/>
            </a:pPr>
            <a:r>
              <a:rPr lang="en-GB" sz="2200" dirty="0">
                <a:solidFill>
                  <a:srgbClr val="595959"/>
                </a:solidFill>
                <a:latin typeface="Arial"/>
                <a:cs typeface="Arial"/>
              </a:rPr>
              <a:t>Avoid fearful situation</a:t>
            </a:r>
          </a:p>
          <a:p>
            <a:pPr marL="171450" indent="-171450">
              <a:buFont typeface="Arial"/>
              <a:buChar char="•"/>
              <a:defRPr/>
            </a:pPr>
            <a:endParaRPr lang="en-GB" sz="800" dirty="0">
              <a:solidFill>
                <a:srgbClr val="595959"/>
              </a:solidFill>
              <a:latin typeface="Arial"/>
              <a:cs typeface="Arial"/>
            </a:endParaRPr>
          </a:p>
          <a:p>
            <a:pPr marL="742950" lvl="1" indent="-285750">
              <a:buFont typeface="Arial"/>
              <a:buChar char="•"/>
              <a:defRPr/>
            </a:pPr>
            <a:r>
              <a:rPr lang="en-GB" dirty="0">
                <a:solidFill>
                  <a:srgbClr val="595959"/>
                </a:solidFill>
                <a:latin typeface="Arial"/>
                <a:cs typeface="Arial"/>
              </a:rPr>
              <a:t>Short Term </a:t>
            </a:r>
          </a:p>
          <a:p>
            <a:pPr lvl="2">
              <a:defRPr/>
            </a:pPr>
            <a:r>
              <a:rPr lang="en-GB" dirty="0">
                <a:solidFill>
                  <a:srgbClr val="595959"/>
                </a:solidFill>
                <a:latin typeface="Arial"/>
                <a:cs typeface="Arial"/>
              </a:rPr>
              <a:t>- Decrease in anxiety</a:t>
            </a:r>
          </a:p>
          <a:p>
            <a:pPr marL="285750" indent="-285750">
              <a:buFont typeface="Arial"/>
              <a:buChar char="•"/>
              <a:defRPr/>
            </a:pPr>
            <a:endParaRPr lang="en-GB" sz="1200" dirty="0">
              <a:solidFill>
                <a:srgbClr val="595959"/>
              </a:solidFill>
              <a:latin typeface="Arial"/>
              <a:cs typeface="Arial"/>
            </a:endParaRPr>
          </a:p>
          <a:p>
            <a:pPr marL="742950" lvl="1" indent="-285750">
              <a:buFont typeface="Arial"/>
              <a:buChar char="•"/>
              <a:defRPr/>
            </a:pPr>
            <a:r>
              <a:rPr lang="en-GB" dirty="0">
                <a:solidFill>
                  <a:srgbClr val="595959"/>
                </a:solidFill>
                <a:latin typeface="Arial"/>
                <a:cs typeface="Arial"/>
              </a:rPr>
              <a:t>Long term </a:t>
            </a:r>
          </a:p>
          <a:p>
            <a:pPr lvl="2">
              <a:defRPr/>
            </a:pPr>
            <a:r>
              <a:rPr lang="en-GB" dirty="0">
                <a:solidFill>
                  <a:srgbClr val="595959"/>
                </a:solidFill>
                <a:latin typeface="Arial"/>
                <a:cs typeface="Arial"/>
              </a:rPr>
              <a:t>- Increase in anxiety</a:t>
            </a:r>
            <a:br>
              <a:rPr lang="en-GB" dirty="0">
                <a:solidFill>
                  <a:srgbClr val="595959"/>
                </a:solidFill>
                <a:latin typeface="Arial"/>
                <a:cs typeface="Arial"/>
              </a:rPr>
            </a:br>
            <a:r>
              <a:rPr lang="en-GB" dirty="0">
                <a:solidFill>
                  <a:srgbClr val="595959"/>
                </a:solidFill>
                <a:latin typeface="Arial"/>
                <a:cs typeface="Arial"/>
              </a:rPr>
              <a:t>- Decrease in self-esteem</a:t>
            </a:r>
            <a:br>
              <a:rPr lang="en-GB" dirty="0">
                <a:solidFill>
                  <a:srgbClr val="595959"/>
                </a:solidFill>
                <a:latin typeface="Arial"/>
                <a:cs typeface="Arial"/>
              </a:rPr>
            </a:br>
            <a:r>
              <a:rPr lang="en-GB" dirty="0">
                <a:solidFill>
                  <a:srgbClr val="595959"/>
                </a:solidFill>
                <a:latin typeface="Arial"/>
                <a:cs typeface="Arial"/>
              </a:rPr>
              <a:t>- Decrease in function</a:t>
            </a:r>
            <a:br>
              <a:rPr lang="en-GB" dirty="0">
                <a:solidFill>
                  <a:srgbClr val="595959"/>
                </a:solidFill>
                <a:latin typeface="Arial"/>
                <a:cs typeface="Arial"/>
              </a:rPr>
            </a:br>
            <a:endParaRPr lang="en-GB" dirty="0">
              <a:solidFill>
                <a:srgbClr val="595959"/>
              </a:solidFill>
              <a:latin typeface="Arial"/>
              <a:cs typeface="Arial"/>
            </a:endParaRPr>
          </a:p>
          <a:p>
            <a:pPr marL="285750" indent="-285750">
              <a:buFont typeface="Arial"/>
              <a:buChar char="•"/>
              <a:defRPr/>
            </a:pPr>
            <a:endParaRPr lang="en-GB" dirty="0">
              <a:solidFill>
                <a:srgbClr val="595959"/>
              </a:solidFill>
              <a:latin typeface="Arial"/>
              <a:cs typeface="Arial"/>
            </a:endParaRPr>
          </a:p>
          <a:p>
            <a:pPr marL="285750" indent="-285750">
              <a:buFont typeface="Arial"/>
              <a:buChar char="•"/>
              <a:defRPr/>
            </a:pPr>
            <a:endParaRPr lang="en-GB" dirty="0">
              <a:solidFill>
                <a:srgbClr val="595959"/>
              </a:solidFill>
              <a:latin typeface="Arial"/>
              <a:cs typeface="Arial"/>
            </a:endParaRPr>
          </a:p>
        </p:txBody>
      </p:sp>
      <p:sp>
        <p:nvSpPr>
          <p:cNvPr id="10" name="TextBox 9">
            <a:extLst>
              <a:ext uri="{FF2B5EF4-FFF2-40B4-BE49-F238E27FC236}">
                <a16:creationId xmlns:a16="http://schemas.microsoft.com/office/drawing/2014/main" id="{ACC8371F-2FF4-924A-B585-A7BFA4C260E6}"/>
              </a:ext>
            </a:extLst>
          </p:cNvPr>
          <p:cNvSpPr txBox="1"/>
          <p:nvPr/>
        </p:nvSpPr>
        <p:spPr>
          <a:xfrm>
            <a:off x="4430713" y="2771775"/>
            <a:ext cx="3795712" cy="3232150"/>
          </a:xfrm>
          <a:prstGeom prst="rect">
            <a:avLst/>
          </a:prstGeom>
          <a:noFill/>
        </p:spPr>
        <p:txBody>
          <a:bodyPr>
            <a:spAutoFit/>
          </a:bodyPr>
          <a:lstStyle/>
          <a:p>
            <a:pPr marL="342900" indent="-342900">
              <a:buFont typeface="Arial"/>
              <a:buChar char="•"/>
              <a:defRPr/>
            </a:pPr>
            <a:r>
              <a:rPr lang="en-GB" sz="2200">
                <a:solidFill>
                  <a:srgbClr val="595959"/>
                </a:solidFill>
                <a:latin typeface="Arial"/>
                <a:cs typeface="Arial"/>
              </a:rPr>
              <a:t>Face </a:t>
            </a:r>
            <a:r>
              <a:rPr lang="en-GB" sz="2200" dirty="0">
                <a:solidFill>
                  <a:srgbClr val="595959"/>
                </a:solidFill>
                <a:latin typeface="Arial"/>
                <a:cs typeface="Arial"/>
              </a:rPr>
              <a:t>fearful situation</a:t>
            </a:r>
          </a:p>
          <a:p>
            <a:pPr marL="171450" indent="-171450">
              <a:buFont typeface="Arial"/>
              <a:buChar char="•"/>
              <a:defRPr/>
            </a:pPr>
            <a:endParaRPr lang="en-GB" sz="800" dirty="0">
              <a:solidFill>
                <a:srgbClr val="595959"/>
              </a:solidFill>
              <a:latin typeface="Arial"/>
              <a:cs typeface="Arial"/>
            </a:endParaRPr>
          </a:p>
          <a:p>
            <a:pPr marL="742950" lvl="1" indent="-285750">
              <a:buFont typeface="Arial"/>
              <a:buChar char="•"/>
              <a:defRPr/>
            </a:pPr>
            <a:r>
              <a:rPr lang="en-GB" dirty="0">
                <a:solidFill>
                  <a:srgbClr val="595959"/>
                </a:solidFill>
                <a:latin typeface="Arial"/>
                <a:cs typeface="Arial"/>
              </a:rPr>
              <a:t>Short Term </a:t>
            </a:r>
          </a:p>
          <a:p>
            <a:pPr lvl="2">
              <a:defRPr/>
            </a:pPr>
            <a:r>
              <a:rPr lang="en-GB" dirty="0">
                <a:solidFill>
                  <a:srgbClr val="595959"/>
                </a:solidFill>
                <a:latin typeface="Arial"/>
                <a:cs typeface="Arial"/>
              </a:rPr>
              <a:t>- Increase in anxiety</a:t>
            </a:r>
          </a:p>
          <a:p>
            <a:pPr marL="285750" indent="-285750">
              <a:buFont typeface="Arial"/>
              <a:buChar char="•"/>
              <a:defRPr/>
            </a:pPr>
            <a:endParaRPr lang="en-GB" sz="1200" dirty="0">
              <a:solidFill>
                <a:srgbClr val="595959"/>
              </a:solidFill>
              <a:latin typeface="Arial"/>
              <a:cs typeface="Arial"/>
            </a:endParaRPr>
          </a:p>
          <a:p>
            <a:pPr marL="742950" lvl="1" indent="-285750">
              <a:buFont typeface="Arial"/>
              <a:buChar char="•"/>
              <a:defRPr/>
            </a:pPr>
            <a:r>
              <a:rPr lang="en-GB" dirty="0">
                <a:solidFill>
                  <a:srgbClr val="595959"/>
                </a:solidFill>
                <a:latin typeface="Arial"/>
                <a:cs typeface="Arial"/>
              </a:rPr>
              <a:t>Long term </a:t>
            </a:r>
          </a:p>
          <a:p>
            <a:pPr lvl="2">
              <a:defRPr/>
            </a:pPr>
            <a:r>
              <a:rPr lang="en-GB" dirty="0">
                <a:solidFill>
                  <a:srgbClr val="595959"/>
                </a:solidFill>
                <a:latin typeface="Arial"/>
                <a:cs typeface="Arial"/>
              </a:rPr>
              <a:t>- Decrease in anxiety</a:t>
            </a:r>
            <a:br>
              <a:rPr lang="en-GB" dirty="0">
                <a:solidFill>
                  <a:srgbClr val="595959"/>
                </a:solidFill>
                <a:latin typeface="Arial"/>
                <a:cs typeface="Arial"/>
              </a:rPr>
            </a:br>
            <a:r>
              <a:rPr lang="en-GB" dirty="0">
                <a:solidFill>
                  <a:srgbClr val="595959"/>
                </a:solidFill>
                <a:latin typeface="Arial"/>
                <a:cs typeface="Arial"/>
              </a:rPr>
              <a:t>- Increase in self-esteem</a:t>
            </a:r>
            <a:br>
              <a:rPr lang="en-GB" dirty="0">
                <a:solidFill>
                  <a:srgbClr val="595959"/>
                </a:solidFill>
                <a:latin typeface="Arial"/>
                <a:cs typeface="Arial"/>
              </a:rPr>
            </a:br>
            <a:r>
              <a:rPr lang="en-GB" dirty="0">
                <a:solidFill>
                  <a:srgbClr val="595959"/>
                </a:solidFill>
                <a:latin typeface="Arial"/>
                <a:cs typeface="Arial"/>
              </a:rPr>
              <a:t>- Increase in function</a:t>
            </a:r>
            <a:br>
              <a:rPr lang="en-GB" dirty="0">
                <a:solidFill>
                  <a:srgbClr val="595959"/>
                </a:solidFill>
                <a:latin typeface="Arial"/>
                <a:cs typeface="Arial"/>
              </a:rPr>
            </a:br>
            <a:endParaRPr lang="en-GB" dirty="0">
              <a:solidFill>
                <a:srgbClr val="595959"/>
              </a:solidFill>
              <a:latin typeface="Arial"/>
              <a:cs typeface="Arial"/>
            </a:endParaRPr>
          </a:p>
          <a:p>
            <a:pPr marL="285750" indent="-285750">
              <a:buFont typeface="Arial"/>
              <a:buChar char="•"/>
              <a:defRPr/>
            </a:pPr>
            <a:endParaRPr lang="en-GB" dirty="0">
              <a:solidFill>
                <a:srgbClr val="595959"/>
              </a:solidFill>
              <a:latin typeface="Arial"/>
              <a:cs typeface="Arial"/>
            </a:endParaRPr>
          </a:p>
          <a:p>
            <a:pPr marL="285750" indent="-285750">
              <a:buFont typeface="Arial"/>
              <a:buChar char="•"/>
              <a:defRPr/>
            </a:pPr>
            <a:endParaRPr lang="en-GB" dirty="0">
              <a:solidFill>
                <a:srgbClr val="595959"/>
              </a:solidFill>
              <a:latin typeface="Arial"/>
              <a:cs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8">
            <a:extLst>
              <a:ext uri="{FF2B5EF4-FFF2-40B4-BE49-F238E27FC236}">
                <a16:creationId xmlns:a16="http://schemas.microsoft.com/office/drawing/2014/main" id="{5887AAC6-F795-884B-A1CA-4FA4A51171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E48ED20-1EC2-1B4C-B14B-AA2A52E05D07}"/>
              </a:ext>
            </a:extLst>
          </p:cNvPr>
          <p:cNvSpPr txBox="1"/>
          <p:nvPr/>
        </p:nvSpPr>
        <p:spPr>
          <a:xfrm>
            <a:off x="496888" y="585788"/>
            <a:ext cx="7469187" cy="876300"/>
          </a:xfrm>
          <a:prstGeom prst="rect">
            <a:avLst/>
          </a:prstGeom>
          <a:noFill/>
        </p:spPr>
        <p:txBody>
          <a:bodyPr>
            <a:spAutoFit/>
          </a:bodyPr>
          <a:lstStyle/>
          <a:p>
            <a:pPr>
              <a:lnSpc>
                <a:spcPct val="90000"/>
              </a:lnSpc>
              <a:defRPr/>
            </a:pPr>
            <a:endParaRPr lang="en-GB" sz="2800" kern="900" dirty="0">
              <a:solidFill>
                <a:schemeClr val="bg1"/>
              </a:solidFill>
              <a:latin typeface="Arial"/>
              <a:cs typeface="Arial"/>
            </a:endParaRPr>
          </a:p>
          <a:p>
            <a:pPr>
              <a:lnSpc>
                <a:spcPct val="90000"/>
              </a:lnSpc>
              <a:defRPr/>
            </a:pPr>
            <a:r>
              <a:rPr lang="en-GB" sz="2800" b="1" kern="900" dirty="0">
                <a:solidFill>
                  <a:schemeClr val="bg1"/>
                </a:solidFill>
                <a:latin typeface="Arial"/>
                <a:cs typeface="Arial"/>
              </a:rPr>
              <a:t>EXPOSURE</a:t>
            </a:r>
          </a:p>
        </p:txBody>
      </p:sp>
      <p:sp>
        <p:nvSpPr>
          <p:cNvPr id="105475" name="TextBox 7">
            <a:extLst>
              <a:ext uri="{FF2B5EF4-FFF2-40B4-BE49-F238E27FC236}">
                <a16:creationId xmlns:a16="http://schemas.microsoft.com/office/drawing/2014/main" id="{16C62AE8-A089-1A4C-ABD0-87381D588FEC}"/>
              </a:ext>
            </a:extLst>
          </p:cNvPr>
          <p:cNvSpPr txBox="1">
            <a:spLocks noChangeArrowheads="1"/>
          </p:cNvSpPr>
          <p:nvPr/>
        </p:nvSpPr>
        <p:spPr bwMode="auto">
          <a:xfrm>
            <a:off x="496888" y="2774950"/>
            <a:ext cx="3140075"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buFont typeface="Arial" panose="020B0604020202020204" pitchFamily="34" charset="0"/>
              <a:buChar char="•"/>
            </a:pPr>
            <a:r>
              <a:rPr lang="en-GB" altLang="en-US" sz="1600">
                <a:solidFill>
                  <a:srgbClr val="595959"/>
                </a:solidFill>
                <a:latin typeface="Arial" panose="020B0604020202020204" pitchFamily="34" charset="0"/>
                <a:cs typeface="Arial" panose="020B0604020202020204" pitchFamily="34" charset="0"/>
              </a:rPr>
              <a:t>Facing your fears in a planned and repeated manner to fears.  </a:t>
            </a:r>
          </a:p>
          <a:p>
            <a:pPr>
              <a:buFont typeface="Arial" panose="020B0604020202020204" pitchFamily="34" charset="0"/>
              <a:buChar char="•"/>
            </a:pPr>
            <a:endParaRPr lang="en-GB" altLang="en-US" sz="800">
              <a:solidFill>
                <a:srgbClr val="595959"/>
              </a:solidFill>
              <a:latin typeface="Arial" panose="020B0604020202020204" pitchFamily="34" charset="0"/>
              <a:cs typeface="Arial" panose="020B0604020202020204" pitchFamily="34" charset="0"/>
            </a:endParaRPr>
          </a:p>
          <a:p>
            <a:pPr>
              <a:buFont typeface="Arial" panose="020B0604020202020204" pitchFamily="34" charset="0"/>
              <a:buChar char="•"/>
            </a:pPr>
            <a:r>
              <a:rPr lang="en-GB" altLang="en-US" sz="1600">
                <a:solidFill>
                  <a:srgbClr val="595959"/>
                </a:solidFill>
                <a:latin typeface="Arial" panose="020B0604020202020204" pitchFamily="34" charset="0"/>
                <a:cs typeface="Arial" panose="020B0604020202020204" pitchFamily="34" charset="0"/>
              </a:rPr>
              <a:t>Starting with fears that are a 3-4 out of 10 for an anxiety rating</a:t>
            </a:r>
          </a:p>
          <a:p>
            <a:pPr>
              <a:buFont typeface="Arial" panose="020B0604020202020204" pitchFamily="34" charset="0"/>
              <a:buChar char="•"/>
            </a:pPr>
            <a:endParaRPr lang="en-GB" altLang="en-US" sz="800">
              <a:solidFill>
                <a:srgbClr val="595959"/>
              </a:solidFill>
              <a:latin typeface="Arial" panose="020B0604020202020204" pitchFamily="34" charset="0"/>
              <a:cs typeface="Arial" panose="020B0604020202020204" pitchFamily="34" charset="0"/>
            </a:endParaRPr>
          </a:p>
          <a:p>
            <a:pPr>
              <a:buFont typeface="Arial" panose="020B0604020202020204" pitchFamily="34" charset="0"/>
              <a:buChar char="•"/>
            </a:pPr>
            <a:r>
              <a:rPr lang="en-GB" altLang="en-US" sz="1600">
                <a:solidFill>
                  <a:srgbClr val="595959"/>
                </a:solidFill>
                <a:latin typeface="Arial" panose="020B0604020202020204" pitchFamily="34" charset="0"/>
                <a:cs typeface="Arial" panose="020B0604020202020204" pitchFamily="34" charset="0"/>
              </a:rPr>
              <a:t>Delay the avoidance</a:t>
            </a:r>
          </a:p>
          <a:p>
            <a:pPr>
              <a:buFont typeface="Arial" panose="020B0604020202020204" pitchFamily="34" charset="0"/>
              <a:buChar char="•"/>
            </a:pPr>
            <a:endParaRPr lang="en-GB" altLang="en-US" sz="800">
              <a:solidFill>
                <a:srgbClr val="595959"/>
              </a:solidFill>
              <a:latin typeface="Arial" panose="020B0604020202020204" pitchFamily="34" charset="0"/>
              <a:cs typeface="Arial" panose="020B0604020202020204" pitchFamily="34" charset="0"/>
            </a:endParaRPr>
          </a:p>
          <a:p>
            <a:pPr>
              <a:buFont typeface="Arial" panose="020B0604020202020204" pitchFamily="34" charset="0"/>
              <a:buChar char="•"/>
            </a:pPr>
            <a:r>
              <a:rPr lang="en-GB" altLang="en-US" sz="1600">
                <a:solidFill>
                  <a:srgbClr val="595959"/>
                </a:solidFill>
                <a:latin typeface="Arial" panose="020B0604020202020204" pitchFamily="34" charset="0"/>
                <a:cs typeface="Arial" panose="020B0604020202020204" pitchFamily="34" charset="0"/>
              </a:rPr>
              <a:t>If possible stay in the anxious situation for 30 min or until anxiety drops by 50%</a:t>
            </a:r>
          </a:p>
          <a:p>
            <a:pPr>
              <a:buFont typeface="Arial" panose="020B0604020202020204" pitchFamily="34" charset="0"/>
              <a:buChar char="•"/>
            </a:pPr>
            <a:endParaRPr lang="en-GB" altLang="en-US" sz="800">
              <a:solidFill>
                <a:srgbClr val="595959"/>
              </a:solidFill>
              <a:latin typeface="Arial" panose="020B0604020202020204" pitchFamily="34" charset="0"/>
              <a:cs typeface="Arial" panose="020B0604020202020204" pitchFamily="34" charset="0"/>
            </a:endParaRPr>
          </a:p>
          <a:p>
            <a:pPr>
              <a:buFont typeface="Arial" panose="020B0604020202020204" pitchFamily="34" charset="0"/>
              <a:buChar char="•"/>
            </a:pPr>
            <a:r>
              <a:rPr lang="en-GB" altLang="en-US" sz="1600">
                <a:solidFill>
                  <a:srgbClr val="595959"/>
                </a:solidFill>
                <a:latin typeface="Arial" panose="020B0604020202020204" pitchFamily="34" charset="0"/>
                <a:cs typeface="Arial" panose="020B0604020202020204" pitchFamily="34" charset="0"/>
              </a:rPr>
              <a:t>See handout</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5" descr="mindfulness-based-cognitive_powerpoint_session-body_page.jpg">
            <a:extLst>
              <a:ext uri="{FF2B5EF4-FFF2-40B4-BE49-F238E27FC236}">
                <a16:creationId xmlns:a16="http://schemas.microsoft.com/office/drawing/2014/main" id="{5417A8C9-BE0D-674D-88E8-4F093E65D7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DBCC9EE-8F78-BD4A-A984-017BE352A454}"/>
              </a:ext>
            </a:extLst>
          </p:cNvPr>
          <p:cNvSpPr txBox="1"/>
          <p:nvPr/>
        </p:nvSpPr>
        <p:spPr>
          <a:xfrm>
            <a:off x="496888" y="585788"/>
            <a:ext cx="7469187" cy="876300"/>
          </a:xfrm>
          <a:prstGeom prst="rect">
            <a:avLst/>
          </a:prstGeom>
          <a:noFill/>
        </p:spPr>
        <p:txBody>
          <a:bodyPr>
            <a:spAutoFit/>
          </a:bodyPr>
          <a:lstStyle/>
          <a:p>
            <a:pPr>
              <a:lnSpc>
                <a:spcPct val="90000"/>
              </a:lnSpc>
              <a:defRPr/>
            </a:pPr>
            <a:r>
              <a:rPr lang="en-GB" sz="2800" b="1" kern="900" dirty="0">
                <a:solidFill>
                  <a:schemeClr val="bg1"/>
                </a:solidFill>
                <a:latin typeface="Arial"/>
                <a:cs typeface="Arial"/>
              </a:rPr>
              <a:t>BEHAVIOURAL THEORY </a:t>
            </a:r>
            <a:br>
              <a:rPr lang="en-GB" sz="2800" b="1" kern="900" dirty="0">
                <a:solidFill>
                  <a:schemeClr val="bg1"/>
                </a:solidFill>
                <a:latin typeface="Arial"/>
                <a:cs typeface="Arial"/>
              </a:rPr>
            </a:br>
            <a:r>
              <a:rPr lang="en-GB" sz="2800" b="1" kern="900" dirty="0">
                <a:solidFill>
                  <a:schemeClr val="bg1"/>
                </a:solidFill>
                <a:latin typeface="Arial"/>
                <a:cs typeface="Arial"/>
              </a:rPr>
              <a:t>OF DEPRESSION</a:t>
            </a:r>
          </a:p>
        </p:txBody>
      </p:sp>
      <p:sp>
        <p:nvSpPr>
          <p:cNvPr id="107523" name="TextBox 3">
            <a:extLst>
              <a:ext uri="{FF2B5EF4-FFF2-40B4-BE49-F238E27FC236}">
                <a16:creationId xmlns:a16="http://schemas.microsoft.com/office/drawing/2014/main" id="{096FB7B2-6504-3C44-8E50-B6F4D94947AA}"/>
              </a:ext>
            </a:extLst>
          </p:cNvPr>
          <p:cNvSpPr txBox="1">
            <a:spLocks noChangeArrowheads="1"/>
          </p:cNvSpPr>
          <p:nvPr/>
        </p:nvSpPr>
        <p:spPr bwMode="auto">
          <a:xfrm>
            <a:off x="496888" y="2774950"/>
            <a:ext cx="812165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buFont typeface="Arial" panose="020B0604020202020204" pitchFamily="34" charset="0"/>
              <a:buChar char="•"/>
            </a:pPr>
            <a:r>
              <a:rPr lang="en-GB" altLang="en-US" sz="2200">
                <a:solidFill>
                  <a:srgbClr val="595959"/>
                </a:solidFill>
                <a:latin typeface="Arial" panose="020B0604020202020204" pitchFamily="34" charset="0"/>
                <a:cs typeface="Arial" panose="020B0604020202020204" pitchFamily="34" charset="0"/>
              </a:rPr>
              <a:t>The individual is not getting enough positive feedback from his or her environment.</a:t>
            </a:r>
          </a:p>
          <a:p>
            <a:pPr>
              <a:buFont typeface="Arial" panose="020B0604020202020204" pitchFamily="34" charset="0"/>
              <a:buChar char="•"/>
            </a:pPr>
            <a:endParaRPr lang="en-GB" altLang="en-US" sz="1200">
              <a:solidFill>
                <a:srgbClr val="595959"/>
              </a:solidFill>
              <a:latin typeface="Arial" panose="020B0604020202020204" pitchFamily="34" charset="0"/>
              <a:cs typeface="Arial" panose="020B0604020202020204" pitchFamily="34" charset="0"/>
            </a:endParaRPr>
          </a:p>
          <a:p>
            <a:pPr>
              <a:buFont typeface="Arial" panose="020B0604020202020204" pitchFamily="34" charset="0"/>
              <a:buChar char="•"/>
            </a:pPr>
            <a:r>
              <a:rPr lang="en-GB" altLang="en-US" sz="2200">
                <a:solidFill>
                  <a:srgbClr val="595959"/>
                </a:solidFill>
                <a:latin typeface="Arial" panose="020B0604020202020204" pitchFamily="34" charset="0"/>
                <a:cs typeface="Arial" panose="020B0604020202020204" pitchFamily="34" charset="0"/>
              </a:rPr>
              <a:t>Cycle of avoidance, feeling down, and further avoidance.</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5" descr="mindfulness-based-cognitive_powerpoint_session-body_page.jpg">
            <a:extLst>
              <a:ext uri="{FF2B5EF4-FFF2-40B4-BE49-F238E27FC236}">
                <a16:creationId xmlns:a16="http://schemas.microsoft.com/office/drawing/2014/main" id="{C199FFEE-8B13-C14E-BF89-7DD333899F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7C92052-3E16-6A46-8148-6E5938A479CB}"/>
              </a:ext>
            </a:extLst>
          </p:cNvPr>
          <p:cNvSpPr txBox="1"/>
          <p:nvPr/>
        </p:nvSpPr>
        <p:spPr>
          <a:xfrm>
            <a:off x="496888" y="585788"/>
            <a:ext cx="7469187" cy="876300"/>
          </a:xfrm>
          <a:prstGeom prst="rect">
            <a:avLst/>
          </a:prstGeom>
          <a:noFill/>
        </p:spPr>
        <p:txBody>
          <a:bodyPr>
            <a:spAutoFit/>
          </a:bodyPr>
          <a:lstStyle/>
          <a:p>
            <a:pPr>
              <a:lnSpc>
                <a:spcPct val="90000"/>
              </a:lnSpc>
              <a:defRPr/>
            </a:pPr>
            <a:r>
              <a:rPr lang="en-GB" sz="2800" b="1" kern="900" dirty="0">
                <a:solidFill>
                  <a:schemeClr val="bg1"/>
                </a:solidFill>
                <a:latin typeface="Arial"/>
                <a:cs typeface="Arial"/>
              </a:rPr>
              <a:t>BEHAVIOURAL</a:t>
            </a:r>
            <a:br>
              <a:rPr lang="en-GB" sz="2800" b="1" kern="900" dirty="0">
                <a:solidFill>
                  <a:schemeClr val="bg1"/>
                </a:solidFill>
                <a:latin typeface="Arial"/>
                <a:cs typeface="Arial"/>
              </a:rPr>
            </a:br>
            <a:r>
              <a:rPr lang="en-GB" sz="2800" b="1" kern="900" dirty="0">
                <a:solidFill>
                  <a:schemeClr val="bg1"/>
                </a:solidFill>
                <a:latin typeface="Arial"/>
                <a:cs typeface="Arial"/>
              </a:rPr>
              <a:t>ACTIVATION</a:t>
            </a:r>
          </a:p>
        </p:txBody>
      </p:sp>
      <p:sp>
        <p:nvSpPr>
          <p:cNvPr id="108547" name="TextBox 4">
            <a:extLst>
              <a:ext uri="{FF2B5EF4-FFF2-40B4-BE49-F238E27FC236}">
                <a16:creationId xmlns:a16="http://schemas.microsoft.com/office/drawing/2014/main" id="{7056DB6B-A9EA-744B-8C8A-6A9B742764B7}"/>
              </a:ext>
            </a:extLst>
          </p:cNvPr>
          <p:cNvSpPr txBox="1">
            <a:spLocks noChangeArrowheads="1"/>
          </p:cNvSpPr>
          <p:nvPr/>
        </p:nvSpPr>
        <p:spPr bwMode="auto">
          <a:xfrm>
            <a:off x="496888" y="2774950"/>
            <a:ext cx="7577137"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buFont typeface="Arial" panose="020B0604020202020204" pitchFamily="34" charset="0"/>
              <a:buChar char="•"/>
            </a:pPr>
            <a:r>
              <a:rPr lang="en-GB" altLang="en-US" sz="2200">
                <a:solidFill>
                  <a:srgbClr val="595959"/>
                </a:solidFill>
                <a:latin typeface="Arial" panose="020B0604020202020204" pitchFamily="34" charset="0"/>
                <a:cs typeface="Arial" panose="020B0604020202020204" pitchFamily="34" charset="0"/>
              </a:rPr>
              <a:t>Begin doing things you used to enjoy, even if you no longer enjoy them as much or at all.</a:t>
            </a:r>
          </a:p>
          <a:p>
            <a:pPr>
              <a:buFont typeface="Arial" panose="020B0604020202020204" pitchFamily="34" charset="0"/>
              <a:buChar char="•"/>
            </a:pPr>
            <a:endParaRPr lang="en-GB" altLang="en-US" sz="1200">
              <a:solidFill>
                <a:srgbClr val="595959"/>
              </a:solidFill>
              <a:latin typeface="Arial" panose="020B0604020202020204" pitchFamily="34" charset="0"/>
              <a:cs typeface="Arial" panose="020B0604020202020204" pitchFamily="34" charset="0"/>
            </a:endParaRPr>
          </a:p>
          <a:p>
            <a:pPr>
              <a:buFont typeface="Arial" panose="020B0604020202020204" pitchFamily="34" charset="0"/>
              <a:buChar char="•"/>
            </a:pPr>
            <a:r>
              <a:rPr lang="en-GB" altLang="en-US" sz="2200">
                <a:solidFill>
                  <a:srgbClr val="595959"/>
                </a:solidFill>
                <a:latin typeface="Arial" panose="020B0604020202020204" pitchFamily="34" charset="0"/>
                <a:cs typeface="Arial" panose="020B0604020202020204" pitchFamily="34" charset="0"/>
              </a:rPr>
              <a:t>Don’t wait until you feel better to start doing things again!</a:t>
            </a:r>
          </a:p>
          <a:p>
            <a:pPr>
              <a:buFont typeface="Arial" panose="020B0604020202020204" pitchFamily="34" charset="0"/>
              <a:buChar char="•"/>
            </a:pPr>
            <a:endParaRPr lang="en-GB" altLang="en-US" sz="1200">
              <a:solidFill>
                <a:srgbClr val="595959"/>
              </a:solidFill>
              <a:latin typeface="Arial" panose="020B0604020202020204" pitchFamily="34" charset="0"/>
              <a:cs typeface="Arial" panose="020B0604020202020204" pitchFamily="34" charset="0"/>
            </a:endParaRPr>
          </a:p>
          <a:p>
            <a:pPr>
              <a:buFont typeface="Arial" panose="020B0604020202020204" pitchFamily="34" charset="0"/>
              <a:buChar char="•"/>
            </a:pPr>
            <a:r>
              <a:rPr lang="en-GB" altLang="en-US" sz="2200">
                <a:solidFill>
                  <a:srgbClr val="595959"/>
                </a:solidFill>
                <a:latin typeface="Arial" panose="020B0604020202020204" pitchFamily="34" charset="0"/>
                <a:cs typeface="Arial" panose="020B0604020202020204" pitchFamily="34" charset="0"/>
              </a:rPr>
              <a:t>Record your mood when you are active and compare it to when you are not active.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a:extLst>
              <a:ext uri="{FF2B5EF4-FFF2-40B4-BE49-F238E27FC236}">
                <a16:creationId xmlns:a16="http://schemas.microsoft.com/office/drawing/2014/main" id="{E32021B9-7647-CA41-9D22-BA3055E65E68}"/>
              </a:ext>
            </a:extLst>
          </p:cNvPr>
          <p:cNvSpPr>
            <a:spLocks noGrp="1"/>
          </p:cNvSpPr>
          <p:nvPr>
            <p:ph type="title"/>
          </p:nvPr>
        </p:nvSpPr>
        <p:spPr/>
        <p:txBody>
          <a:bodyPr/>
          <a:lstStyle/>
          <a:p>
            <a:r>
              <a:rPr lang="en-US" altLang="en-US">
                <a:ea typeface="ＭＳ Ｐゴシック" panose="020B0600070205080204" pitchFamily="34" charset="-128"/>
              </a:rPr>
              <a:t>Which country has implemented the Improving Access to Psychological Therapies program?</a:t>
            </a:r>
          </a:p>
        </p:txBody>
      </p:sp>
      <p:sp>
        <p:nvSpPr>
          <p:cNvPr id="13314" name="Content Placeholder 2">
            <a:extLst>
              <a:ext uri="{FF2B5EF4-FFF2-40B4-BE49-F238E27FC236}">
                <a16:creationId xmlns:a16="http://schemas.microsoft.com/office/drawing/2014/main" id="{63097FBF-8331-0945-A25F-9916114F1859}"/>
              </a:ext>
            </a:extLst>
          </p:cNvPr>
          <p:cNvSpPr>
            <a:spLocks noGrp="1"/>
          </p:cNvSpPr>
          <p:nvPr>
            <p:ph idx="1"/>
          </p:nvPr>
        </p:nvSpPr>
        <p:spPr>
          <a:xfrm>
            <a:off x="457200" y="2609850"/>
            <a:ext cx="8229600" cy="3338513"/>
          </a:xfrm>
        </p:spPr>
        <p:txBody>
          <a:bodyPr/>
          <a:lstStyle/>
          <a:p>
            <a:r>
              <a:rPr lang="en-US" altLang="en-US">
                <a:ea typeface="ＭＳ Ｐゴシック" panose="020B0600070205080204" pitchFamily="34" charset="-128"/>
              </a:rPr>
              <a:t>United States</a:t>
            </a:r>
          </a:p>
          <a:p>
            <a:r>
              <a:rPr lang="en-US" altLang="en-US">
                <a:ea typeface="ＭＳ Ｐゴシック" panose="020B0600070205080204" pitchFamily="34" charset="-128"/>
              </a:rPr>
              <a:t>Russia</a:t>
            </a:r>
          </a:p>
          <a:p>
            <a:r>
              <a:rPr lang="en-US" altLang="en-US">
                <a:ea typeface="ＭＳ Ｐゴシック" panose="020B0600070205080204" pitchFamily="34" charset="-128"/>
              </a:rPr>
              <a:t>India</a:t>
            </a:r>
          </a:p>
          <a:p>
            <a:r>
              <a:rPr lang="en-US" altLang="en-US">
                <a:ea typeface="ＭＳ Ｐゴシック" panose="020B0600070205080204" pitchFamily="34" charset="-128"/>
              </a:rPr>
              <a:t>England</a:t>
            </a:r>
          </a:p>
          <a:p>
            <a:r>
              <a:rPr lang="en-US" altLang="en-US">
                <a:ea typeface="ＭＳ Ｐゴシック" panose="020B0600070205080204" pitchFamily="34" charset="-128"/>
              </a:rPr>
              <a:t>China</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A8D460-DFED-8A45-A99D-BEF99621A428}"/>
              </a:ext>
            </a:extLst>
          </p:cNvPr>
          <p:cNvSpPr txBox="1"/>
          <p:nvPr/>
        </p:nvSpPr>
        <p:spPr>
          <a:xfrm>
            <a:off x="496888" y="585788"/>
            <a:ext cx="7469187" cy="987425"/>
          </a:xfrm>
          <a:prstGeom prst="rect">
            <a:avLst/>
          </a:prstGeom>
          <a:noFill/>
        </p:spPr>
        <p:txBody>
          <a:bodyPr>
            <a:spAutoFit/>
          </a:bodyPr>
          <a:lstStyle/>
          <a:p>
            <a:pPr>
              <a:lnSpc>
                <a:spcPct val="90000"/>
              </a:lnSpc>
              <a:defRPr/>
            </a:pPr>
            <a:endParaRPr lang="en-GB" sz="4800" kern="900" baseline="30000" dirty="0">
              <a:solidFill>
                <a:schemeClr val="bg1"/>
              </a:solidFill>
              <a:latin typeface="DINCond-Medium"/>
              <a:cs typeface="DINCond-Medium"/>
            </a:endParaRPr>
          </a:p>
          <a:p>
            <a:pPr>
              <a:lnSpc>
                <a:spcPct val="90000"/>
              </a:lnSpc>
              <a:defRPr/>
            </a:pPr>
            <a:r>
              <a:rPr lang="en-GB" sz="4800" kern="900" baseline="30000" dirty="0">
                <a:solidFill>
                  <a:schemeClr val="bg1"/>
                </a:solidFill>
                <a:latin typeface="DINCond-Medium"/>
                <a:cs typeface="DINCond-Medium"/>
              </a:rPr>
              <a:t>PRACTICE</a:t>
            </a:r>
          </a:p>
        </p:txBody>
      </p:sp>
      <p:sp>
        <p:nvSpPr>
          <p:cNvPr id="110594" name="TextBox 3">
            <a:extLst>
              <a:ext uri="{FF2B5EF4-FFF2-40B4-BE49-F238E27FC236}">
                <a16:creationId xmlns:a16="http://schemas.microsoft.com/office/drawing/2014/main" id="{A1318149-4E9D-324F-BE22-CD0F083B4D69}"/>
              </a:ext>
            </a:extLst>
          </p:cNvPr>
          <p:cNvSpPr txBox="1">
            <a:spLocks noChangeArrowheads="1"/>
          </p:cNvSpPr>
          <p:nvPr/>
        </p:nvSpPr>
        <p:spPr bwMode="auto">
          <a:xfrm>
            <a:off x="496888" y="2774950"/>
            <a:ext cx="73691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GB" altLang="en-US" baseline="30000">
                <a:solidFill>
                  <a:srgbClr val="7F7F7F"/>
                </a:solidFill>
                <a:latin typeface="Bariol Regular" panose="02000506040000020003" pitchFamily="2" charset="0"/>
              </a:rPr>
              <a:t>• 	If you are anxious, sad or angry now, do a thought record on the current thoughts.</a:t>
            </a:r>
          </a:p>
          <a:p>
            <a:endParaRPr lang="en-GB" altLang="en-US" baseline="30000">
              <a:solidFill>
                <a:srgbClr val="7F7F7F"/>
              </a:solidFill>
              <a:latin typeface="Bariol Regular" panose="02000506040000020003" pitchFamily="2" charset="0"/>
            </a:endParaRPr>
          </a:p>
          <a:p>
            <a:r>
              <a:rPr lang="en-GB" altLang="en-US" baseline="30000">
                <a:solidFill>
                  <a:srgbClr val="7F7F7F"/>
                </a:solidFill>
                <a:latin typeface="Bariol Regular" panose="02000506040000020003" pitchFamily="2" charset="0"/>
              </a:rPr>
              <a:t>• 	If not anxious, sad or angry, do a thought record on a recent situation when you </a:t>
            </a:r>
            <a:br>
              <a:rPr lang="en-GB" altLang="en-US" baseline="30000">
                <a:solidFill>
                  <a:srgbClr val="7F7F7F"/>
                </a:solidFill>
                <a:latin typeface="Bariol Regular" panose="02000506040000020003" pitchFamily="2" charset="0"/>
              </a:rPr>
            </a:br>
            <a:r>
              <a:rPr lang="en-GB" altLang="en-US" baseline="30000">
                <a:solidFill>
                  <a:srgbClr val="7F7F7F"/>
                </a:solidFill>
                <a:latin typeface="Bariol Regular" panose="02000506040000020003" pitchFamily="2" charset="0"/>
              </a:rPr>
              <a:t>	felt that way.</a:t>
            </a:r>
          </a:p>
        </p:txBody>
      </p:sp>
      <p:pic>
        <p:nvPicPr>
          <p:cNvPr id="110595" name="Picture 4" descr="mindfulness-based-cognitive_powerpoint_session-body_page.jpg">
            <a:extLst>
              <a:ext uri="{FF2B5EF4-FFF2-40B4-BE49-F238E27FC236}">
                <a16:creationId xmlns:a16="http://schemas.microsoft.com/office/drawing/2014/main" id="{CD859A50-7A2A-0B42-9151-A6509320AB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Box 5">
            <a:extLst>
              <a:ext uri="{FF2B5EF4-FFF2-40B4-BE49-F238E27FC236}">
                <a16:creationId xmlns:a16="http://schemas.microsoft.com/office/drawing/2014/main" id="{07ABD7C4-DF25-AF48-97AC-26EF96FFBB3F}"/>
              </a:ext>
            </a:extLst>
          </p:cNvPr>
          <p:cNvSpPr txBox="1">
            <a:spLocks noChangeArrowheads="1"/>
          </p:cNvSpPr>
          <p:nvPr/>
        </p:nvSpPr>
        <p:spPr bwMode="auto">
          <a:xfrm>
            <a:off x="496888" y="2774950"/>
            <a:ext cx="3152775"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GB" altLang="en-US" sz="2200">
                <a:solidFill>
                  <a:srgbClr val="595959"/>
                </a:solidFill>
                <a:latin typeface="Arial" panose="020B0604020202020204" pitchFamily="34" charset="0"/>
                <a:cs typeface="Arial" panose="020B0604020202020204" pitchFamily="34" charset="0"/>
              </a:rPr>
              <a:t>• 	Specific</a:t>
            </a:r>
          </a:p>
          <a:p>
            <a:endParaRPr lang="en-GB" altLang="en-US" sz="1200">
              <a:solidFill>
                <a:srgbClr val="595959"/>
              </a:solidFill>
              <a:latin typeface="Arial" panose="020B0604020202020204" pitchFamily="34" charset="0"/>
              <a:cs typeface="Arial" panose="020B0604020202020204" pitchFamily="34" charset="0"/>
            </a:endParaRPr>
          </a:p>
          <a:p>
            <a:r>
              <a:rPr lang="en-GB" altLang="en-US" sz="2200">
                <a:solidFill>
                  <a:srgbClr val="595959"/>
                </a:solidFill>
                <a:latin typeface="Arial" panose="020B0604020202020204" pitchFamily="34" charset="0"/>
                <a:cs typeface="Arial" panose="020B0604020202020204" pitchFamily="34" charset="0"/>
              </a:rPr>
              <a:t>• 	Measurable</a:t>
            </a:r>
          </a:p>
          <a:p>
            <a:endParaRPr lang="en-GB" altLang="en-US" sz="1200">
              <a:solidFill>
                <a:srgbClr val="595959"/>
              </a:solidFill>
              <a:latin typeface="Arial" panose="020B0604020202020204" pitchFamily="34" charset="0"/>
              <a:cs typeface="Arial" panose="020B0604020202020204" pitchFamily="34" charset="0"/>
            </a:endParaRPr>
          </a:p>
          <a:p>
            <a:r>
              <a:rPr lang="en-GB" altLang="en-US" sz="2200">
                <a:solidFill>
                  <a:srgbClr val="595959"/>
                </a:solidFill>
                <a:latin typeface="Arial" panose="020B0604020202020204" pitchFamily="34" charset="0"/>
                <a:cs typeface="Arial" panose="020B0604020202020204" pitchFamily="34" charset="0"/>
              </a:rPr>
              <a:t>• 	Attainable</a:t>
            </a:r>
          </a:p>
          <a:p>
            <a:endParaRPr lang="en-GB" altLang="en-US" sz="1200">
              <a:solidFill>
                <a:srgbClr val="595959"/>
              </a:solidFill>
              <a:latin typeface="Arial" panose="020B0604020202020204" pitchFamily="34" charset="0"/>
              <a:cs typeface="Arial" panose="020B0604020202020204" pitchFamily="34" charset="0"/>
            </a:endParaRPr>
          </a:p>
          <a:p>
            <a:r>
              <a:rPr lang="en-GB" altLang="en-US" sz="2200">
                <a:solidFill>
                  <a:srgbClr val="595959"/>
                </a:solidFill>
                <a:latin typeface="Arial" panose="020B0604020202020204" pitchFamily="34" charset="0"/>
                <a:cs typeface="Arial" panose="020B0604020202020204" pitchFamily="34" charset="0"/>
              </a:rPr>
              <a:t>• 	Relevant</a:t>
            </a:r>
          </a:p>
          <a:p>
            <a:endParaRPr lang="en-GB" altLang="en-US" sz="1200">
              <a:solidFill>
                <a:srgbClr val="595959"/>
              </a:solidFill>
              <a:latin typeface="Arial" panose="020B0604020202020204" pitchFamily="34" charset="0"/>
              <a:cs typeface="Arial" panose="020B0604020202020204" pitchFamily="34" charset="0"/>
            </a:endParaRPr>
          </a:p>
          <a:p>
            <a:r>
              <a:rPr lang="en-GB" altLang="en-US" sz="2200">
                <a:solidFill>
                  <a:srgbClr val="595959"/>
                </a:solidFill>
                <a:latin typeface="Arial" panose="020B0604020202020204" pitchFamily="34" charset="0"/>
                <a:cs typeface="Arial" panose="020B0604020202020204" pitchFamily="34" charset="0"/>
              </a:rPr>
              <a:t>• 	Timely</a:t>
            </a:r>
          </a:p>
        </p:txBody>
      </p:sp>
      <p:sp>
        <p:nvSpPr>
          <p:cNvPr id="7" name="TextBox 6">
            <a:extLst>
              <a:ext uri="{FF2B5EF4-FFF2-40B4-BE49-F238E27FC236}">
                <a16:creationId xmlns:a16="http://schemas.microsoft.com/office/drawing/2014/main" id="{F45E07E0-4958-EF44-B0A9-3E26988C0790}"/>
              </a:ext>
            </a:extLst>
          </p:cNvPr>
          <p:cNvSpPr txBox="1"/>
          <p:nvPr/>
        </p:nvSpPr>
        <p:spPr>
          <a:xfrm>
            <a:off x="496888" y="585788"/>
            <a:ext cx="7469187" cy="876300"/>
          </a:xfrm>
          <a:prstGeom prst="rect">
            <a:avLst/>
          </a:prstGeom>
          <a:noFill/>
        </p:spPr>
        <p:txBody>
          <a:bodyPr>
            <a:spAutoFit/>
          </a:bodyPr>
          <a:lstStyle/>
          <a:p>
            <a:pPr>
              <a:lnSpc>
                <a:spcPct val="90000"/>
              </a:lnSpc>
              <a:defRPr/>
            </a:pPr>
            <a:endParaRPr lang="en-GB" sz="2800" kern="900" dirty="0">
              <a:solidFill>
                <a:schemeClr val="bg1"/>
              </a:solidFill>
              <a:latin typeface="Arial"/>
              <a:cs typeface="Arial"/>
            </a:endParaRPr>
          </a:p>
          <a:p>
            <a:pPr>
              <a:lnSpc>
                <a:spcPct val="90000"/>
              </a:lnSpc>
              <a:defRPr/>
            </a:pPr>
            <a:r>
              <a:rPr lang="en-GB" sz="2800" b="1" kern="900" dirty="0">
                <a:solidFill>
                  <a:schemeClr val="bg1"/>
                </a:solidFill>
                <a:latin typeface="Arial"/>
                <a:cs typeface="Arial"/>
              </a:rPr>
              <a:t>SMART GOALS</a:t>
            </a:r>
          </a:p>
        </p:txBody>
      </p:sp>
      <p:sp>
        <p:nvSpPr>
          <p:cNvPr id="110598" name="TextBox 7">
            <a:extLst>
              <a:ext uri="{FF2B5EF4-FFF2-40B4-BE49-F238E27FC236}">
                <a16:creationId xmlns:a16="http://schemas.microsoft.com/office/drawing/2014/main" id="{ECE2CBD4-92FC-5B44-9539-B38EA9674CBE}"/>
              </a:ext>
            </a:extLst>
          </p:cNvPr>
          <p:cNvSpPr txBox="1">
            <a:spLocks noChangeArrowheads="1"/>
          </p:cNvSpPr>
          <p:nvPr/>
        </p:nvSpPr>
        <p:spPr bwMode="auto">
          <a:xfrm>
            <a:off x="3370263" y="2774950"/>
            <a:ext cx="4725987"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buFont typeface="Arial" panose="020B0604020202020204" pitchFamily="34" charset="0"/>
              <a:buChar char="•"/>
            </a:pPr>
            <a:r>
              <a:rPr lang="en-GB" altLang="en-US" sz="2200">
                <a:solidFill>
                  <a:srgbClr val="595959"/>
                </a:solidFill>
                <a:latin typeface="Arial" panose="020B0604020202020204" pitchFamily="34" charset="0"/>
                <a:cs typeface="Arial" panose="020B0604020202020204" pitchFamily="34" charset="0"/>
              </a:rPr>
              <a:t>Put the anxiety and depression aside when making goals</a:t>
            </a:r>
          </a:p>
          <a:p>
            <a:pPr>
              <a:buFont typeface="Arial" panose="020B0604020202020204" pitchFamily="34" charset="0"/>
              <a:buChar char="•"/>
            </a:pPr>
            <a:endParaRPr lang="en-GB" altLang="en-US" sz="2200">
              <a:solidFill>
                <a:srgbClr val="595959"/>
              </a:solidFill>
              <a:latin typeface="Arial" panose="020B0604020202020204" pitchFamily="34" charset="0"/>
              <a:cs typeface="Arial" panose="020B0604020202020204" pitchFamily="34" charset="0"/>
            </a:endParaRPr>
          </a:p>
          <a:p>
            <a:pPr>
              <a:buFont typeface="Arial" panose="020B0604020202020204" pitchFamily="34" charset="0"/>
              <a:buChar char="•"/>
            </a:pPr>
            <a:r>
              <a:rPr lang="en-GB" altLang="en-US" sz="2200">
                <a:solidFill>
                  <a:srgbClr val="595959"/>
                </a:solidFill>
                <a:latin typeface="Arial" panose="020B0604020202020204" pitchFamily="34" charset="0"/>
                <a:cs typeface="Arial" panose="020B0604020202020204" pitchFamily="34" charset="0"/>
              </a:rPr>
              <a:t>Break the goals down into small pieces</a:t>
            </a:r>
          </a:p>
          <a:p>
            <a:pPr>
              <a:buFont typeface="Arial" panose="020B0604020202020204" pitchFamily="34" charset="0"/>
              <a:buChar char="•"/>
            </a:pPr>
            <a:endParaRPr lang="en-GB" altLang="en-US" sz="2200">
              <a:solidFill>
                <a:srgbClr val="595959"/>
              </a:solidFill>
              <a:latin typeface="Arial" panose="020B0604020202020204" pitchFamily="34" charset="0"/>
              <a:cs typeface="Arial" panose="020B0604020202020204" pitchFamily="34" charset="0"/>
            </a:endParaRPr>
          </a:p>
          <a:p>
            <a:pPr>
              <a:buFont typeface="Arial" panose="020B0604020202020204" pitchFamily="34" charset="0"/>
              <a:buChar char="•"/>
            </a:pPr>
            <a:r>
              <a:rPr lang="en-GB" altLang="en-US" sz="2200">
                <a:solidFill>
                  <a:srgbClr val="595959"/>
                </a:solidFill>
                <a:latin typeface="Arial" panose="020B0604020202020204" pitchFamily="34" charset="0"/>
                <a:cs typeface="Arial" panose="020B0604020202020204" pitchFamily="34" charset="0"/>
              </a:rPr>
              <a:t>See handout on </a:t>
            </a:r>
            <a:r>
              <a:rPr lang="en-GB" altLang="en-US" sz="2200" b="1">
                <a:solidFill>
                  <a:srgbClr val="595959"/>
                </a:solidFill>
                <a:latin typeface="Arial" panose="020B0604020202020204" pitchFamily="34" charset="0"/>
                <a:cs typeface="Arial" panose="020B0604020202020204" pitchFamily="34" charset="0"/>
              </a:rPr>
              <a:t>anxietybc.com</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6">
            <a:extLst>
              <a:ext uri="{FF2B5EF4-FFF2-40B4-BE49-F238E27FC236}">
                <a16:creationId xmlns:a16="http://schemas.microsoft.com/office/drawing/2014/main" id="{4FC8DCBA-41A7-DA40-84F5-9A0EC3B65C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7562968-07A1-BB46-A89D-CD9D28DF4C27}"/>
              </a:ext>
            </a:extLst>
          </p:cNvPr>
          <p:cNvSpPr txBox="1"/>
          <p:nvPr/>
        </p:nvSpPr>
        <p:spPr>
          <a:xfrm>
            <a:off x="496888" y="585788"/>
            <a:ext cx="7469187" cy="876300"/>
          </a:xfrm>
          <a:prstGeom prst="rect">
            <a:avLst/>
          </a:prstGeom>
          <a:noFill/>
        </p:spPr>
        <p:txBody>
          <a:bodyPr>
            <a:spAutoFit/>
          </a:bodyPr>
          <a:lstStyle/>
          <a:p>
            <a:pPr>
              <a:lnSpc>
                <a:spcPct val="90000"/>
              </a:lnSpc>
              <a:defRPr/>
            </a:pPr>
            <a:endParaRPr lang="en-GB" sz="2800" kern="900" dirty="0">
              <a:solidFill>
                <a:schemeClr val="bg1"/>
              </a:solidFill>
              <a:latin typeface="DINCond-Medium"/>
              <a:cs typeface="DINCond-Medium"/>
            </a:endParaRPr>
          </a:p>
          <a:p>
            <a:pPr>
              <a:lnSpc>
                <a:spcPct val="90000"/>
              </a:lnSpc>
              <a:defRPr/>
            </a:pPr>
            <a:r>
              <a:rPr lang="en-GB" sz="2800" b="1" kern="900" dirty="0">
                <a:solidFill>
                  <a:schemeClr val="bg1"/>
                </a:solidFill>
                <a:latin typeface="Arial"/>
                <a:cs typeface="Arial"/>
              </a:rPr>
              <a:t>EXAMPLES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BD60C3-135C-854D-B721-1D540AEB255E}"/>
              </a:ext>
            </a:extLst>
          </p:cNvPr>
          <p:cNvSpPr txBox="1"/>
          <p:nvPr/>
        </p:nvSpPr>
        <p:spPr>
          <a:xfrm>
            <a:off x="496888" y="585788"/>
            <a:ext cx="7469187" cy="987425"/>
          </a:xfrm>
          <a:prstGeom prst="rect">
            <a:avLst/>
          </a:prstGeom>
          <a:noFill/>
        </p:spPr>
        <p:txBody>
          <a:bodyPr>
            <a:spAutoFit/>
          </a:bodyPr>
          <a:lstStyle/>
          <a:p>
            <a:pPr>
              <a:lnSpc>
                <a:spcPct val="90000"/>
              </a:lnSpc>
              <a:defRPr/>
            </a:pPr>
            <a:endParaRPr lang="en-GB" sz="4800" kern="900" baseline="30000" dirty="0">
              <a:solidFill>
                <a:schemeClr val="bg1"/>
              </a:solidFill>
              <a:latin typeface="DINCond-Medium"/>
              <a:cs typeface="DINCond-Medium"/>
            </a:endParaRPr>
          </a:p>
          <a:p>
            <a:pPr>
              <a:lnSpc>
                <a:spcPct val="90000"/>
              </a:lnSpc>
              <a:defRPr/>
            </a:pPr>
            <a:r>
              <a:rPr lang="en-GB" sz="4800" kern="900" baseline="30000" dirty="0">
                <a:solidFill>
                  <a:schemeClr val="bg1"/>
                </a:solidFill>
                <a:latin typeface="DINCond-Medium"/>
                <a:cs typeface="DINCond-Medium"/>
              </a:rPr>
              <a:t>PRACTICE</a:t>
            </a:r>
          </a:p>
        </p:txBody>
      </p:sp>
      <p:sp>
        <p:nvSpPr>
          <p:cNvPr id="114690" name="TextBox 3">
            <a:extLst>
              <a:ext uri="{FF2B5EF4-FFF2-40B4-BE49-F238E27FC236}">
                <a16:creationId xmlns:a16="http://schemas.microsoft.com/office/drawing/2014/main" id="{EB098547-5842-C744-8D47-6BF500E4331D}"/>
              </a:ext>
            </a:extLst>
          </p:cNvPr>
          <p:cNvSpPr txBox="1">
            <a:spLocks noChangeArrowheads="1"/>
          </p:cNvSpPr>
          <p:nvPr/>
        </p:nvSpPr>
        <p:spPr bwMode="auto">
          <a:xfrm>
            <a:off x="496888" y="2774950"/>
            <a:ext cx="6697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GB" altLang="en-US" baseline="30000">
                <a:solidFill>
                  <a:srgbClr val="7F7F7F"/>
                </a:solidFill>
                <a:latin typeface="Bariol Regular" panose="02000506040000020003" pitchFamily="2" charset="0"/>
              </a:rPr>
              <a:t>• 	Go back to your thought record and identify which thinking trap </a:t>
            </a:r>
            <a:br>
              <a:rPr lang="en-GB" altLang="en-US" baseline="30000">
                <a:solidFill>
                  <a:srgbClr val="7F7F7F"/>
                </a:solidFill>
                <a:latin typeface="Bariol Regular" panose="02000506040000020003" pitchFamily="2" charset="0"/>
              </a:rPr>
            </a:br>
            <a:r>
              <a:rPr lang="en-GB" altLang="en-US" baseline="30000">
                <a:solidFill>
                  <a:srgbClr val="7F7F7F"/>
                </a:solidFill>
                <a:latin typeface="Bariol Regular" panose="02000506040000020003" pitchFamily="2" charset="0"/>
              </a:rPr>
              <a:t>	(or traps) you notice.</a:t>
            </a:r>
          </a:p>
        </p:txBody>
      </p:sp>
      <p:pic>
        <p:nvPicPr>
          <p:cNvPr id="114691" name="Picture 4" descr="mindfulness-based-cognitive_powerpoint_session-body_page.jpg">
            <a:extLst>
              <a:ext uri="{FF2B5EF4-FFF2-40B4-BE49-F238E27FC236}">
                <a16:creationId xmlns:a16="http://schemas.microsoft.com/office/drawing/2014/main" id="{EDC003C1-01E0-C048-9F35-A298BD8B3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1226C1F4-8490-B047-A131-22202995055A}"/>
              </a:ext>
            </a:extLst>
          </p:cNvPr>
          <p:cNvSpPr txBox="1"/>
          <p:nvPr/>
        </p:nvSpPr>
        <p:spPr>
          <a:xfrm>
            <a:off x="496888" y="585788"/>
            <a:ext cx="7469187" cy="876300"/>
          </a:xfrm>
          <a:prstGeom prst="rect">
            <a:avLst/>
          </a:prstGeom>
          <a:noFill/>
        </p:spPr>
        <p:txBody>
          <a:bodyPr>
            <a:spAutoFit/>
          </a:bodyPr>
          <a:lstStyle/>
          <a:p>
            <a:pPr>
              <a:lnSpc>
                <a:spcPct val="90000"/>
              </a:lnSpc>
              <a:defRPr/>
            </a:pPr>
            <a:endParaRPr lang="en-GB" sz="2800" kern="900" dirty="0">
              <a:solidFill>
                <a:schemeClr val="bg1"/>
              </a:solidFill>
              <a:latin typeface="DINCond-Medium"/>
              <a:cs typeface="DINCond-Medium"/>
            </a:endParaRPr>
          </a:p>
          <a:p>
            <a:pPr>
              <a:lnSpc>
                <a:spcPct val="90000"/>
              </a:lnSpc>
              <a:defRPr/>
            </a:pPr>
            <a:r>
              <a:rPr lang="en-GB" sz="2800" b="1" kern="900" dirty="0">
                <a:solidFill>
                  <a:schemeClr val="bg1"/>
                </a:solidFill>
                <a:latin typeface="Arial"/>
                <a:cs typeface="Arial"/>
              </a:rPr>
              <a:t>HOMEWORK</a:t>
            </a:r>
          </a:p>
        </p:txBody>
      </p:sp>
      <p:sp>
        <p:nvSpPr>
          <p:cNvPr id="12" name="TextBox 11">
            <a:extLst>
              <a:ext uri="{FF2B5EF4-FFF2-40B4-BE49-F238E27FC236}">
                <a16:creationId xmlns:a16="http://schemas.microsoft.com/office/drawing/2014/main" id="{A9E7BD27-74A4-CC4F-B411-2D6F2ADC3A42}"/>
              </a:ext>
            </a:extLst>
          </p:cNvPr>
          <p:cNvSpPr txBox="1"/>
          <p:nvPr/>
        </p:nvSpPr>
        <p:spPr>
          <a:xfrm>
            <a:off x="496888" y="2774950"/>
            <a:ext cx="3957637" cy="2954338"/>
          </a:xfrm>
          <a:prstGeom prst="rect">
            <a:avLst/>
          </a:prstGeom>
          <a:noFill/>
        </p:spPr>
        <p:txBody>
          <a:bodyPr>
            <a:spAutoFit/>
          </a:bodyPr>
          <a:lstStyle/>
          <a:p>
            <a:pPr marL="342900" indent="-342900">
              <a:buFont typeface="Arial"/>
              <a:buChar char="•"/>
              <a:defRPr/>
            </a:pPr>
            <a:r>
              <a:rPr lang="en-GB" sz="2200" dirty="0">
                <a:solidFill>
                  <a:srgbClr val="595959"/>
                </a:solidFill>
                <a:latin typeface="Arial"/>
                <a:cs typeface="Arial"/>
              </a:rPr>
              <a:t>Make one specific goal </a:t>
            </a:r>
          </a:p>
          <a:p>
            <a:pPr lvl="1">
              <a:defRPr/>
            </a:pPr>
            <a:r>
              <a:rPr lang="en-GB" dirty="0">
                <a:solidFill>
                  <a:srgbClr val="595959"/>
                </a:solidFill>
                <a:latin typeface="Arial"/>
                <a:cs typeface="Arial"/>
              </a:rPr>
              <a:t>- write it down</a:t>
            </a:r>
          </a:p>
          <a:p>
            <a:pPr>
              <a:defRPr/>
            </a:pPr>
            <a:endParaRPr lang="en-GB" sz="1200" dirty="0">
              <a:solidFill>
                <a:srgbClr val="595959"/>
              </a:solidFill>
              <a:latin typeface="Arial"/>
              <a:cs typeface="Arial"/>
            </a:endParaRPr>
          </a:p>
          <a:p>
            <a:pPr marL="342900" indent="-342900">
              <a:buFont typeface="Arial"/>
              <a:buChar char="•"/>
              <a:defRPr/>
            </a:pPr>
            <a:r>
              <a:rPr lang="en-GB" sz="2200" dirty="0">
                <a:solidFill>
                  <a:srgbClr val="595959"/>
                </a:solidFill>
                <a:latin typeface="Arial"/>
                <a:cs typeface="Arial"/>
              </a:rPr>
              <a:t>Check against </a:t>
            </a:r>
            <a:br>
              <a:rPr lang="en-GB" sz="2200" dirty="0">
                <a:solidFill>
                  <a:srgbClr val="595959"/>
                </a:solidFill>
                <a:latin typeface="Arial"/>
                <a:cs typeface="Arial"/>
              </a:rPr>
            </a:br>
            <a:r>
              <a:rPr lang="en-GB" sz="2200" b="1" dirty="0">
                <a:solidFill>
                  <a:srgbClr val="44A0B8"/>
                </a:solidFill>
                <a:latin typeface="Arial"/>
                <a:cs typeface="Arial"/>
              </a:rPr>
              <a:t>SMART</a:t>
            </a:r>
            <a:r>
              <a:rPr lang="en-GB" sz="2200" dirty="0">
                <a:solidFill>
                  <a:srgbClr val="44A0B8"/>
                </a:solidFill>
                <a:latin typeface="Arial"/>
                <a:cs typeface="Arial"/>
              </a:rPr>
              <a:t> </a:t>
            </a:r>
            <a:r>
              <a:rPr lang="en-GB" sz="2200" dirty="0">
                <a:solidFill>
                  <a:srgbClr val="595959"/>
                </a:solidFill>
                <a:latin typeface="Arial"/>
                <a:cs typeface="Arial"/>
              </a:rPr>
              <a:t>goals</a:t>
            </a:r>
          </a:p>
          <a:p>
            <a:pPr marL="342900" indent="-342900">
              <a:buFont typeface="Arial"/>
              <a:buChar char="•"/>
              <a:defRPr/>
            </a:pPr>
            <a:endParaRPr lang="en-GB" sz="1200" dirty="0">
              <a:solidFill>
                <a:srgbClr val="595959"/>
              </a:solidFill>
              <a:latin typeface="Arial"/>
              <a:cs typeface="Arial"/>
            </a:endParaRPr>
          </a:p>
          <a:p>
            <a:pPr marL="342900" indent="-342900">
              <a:buFont typeface="Arial"/>
              <a:buChar char="•"/>
              <a:defRPr/>
            </a:pPr>
            <a:r>
              <a:rPr lang="en-GB" sz="2200" dirty="0">
                <a:solidFill>
                  <a:srgbClr val="595959"/>
                </a:solidFill>
                <a:latin typeface="Arial"/>
                <a:cs typeface="Arial"/>
              </a:rPr>
              <a:t>Thought records</a:t>
            </a:r>
          </a:p>
          <a:p>
            <a:pPr marL="342900" indent="-342900">
              <a:buFont typeface="Arial"/>
              <a:buChar char="•"/>
              <a:defRPr/>
            </a:pPr>
            <a:endParaRPr lang="en-GB" sz="1200" dirty="0">
              <a:solidFill>
                <a:srgbClr val="595959"/>
              </a:solidFill>
              <a:latin typeface="Arial"/>
              <a:cs typeface="Arial"/>
            </a:endParaRPr>
          </a:p>
          <a:p>
            <a:pPr marL="342900" indent="-342900">
              <a:buFont typeface="Arial"/>
              <a:buChar char="•"/>
              <a:defRPr/>
            </a:pPr>
            <a:r>
              <a:rPr lang="en-GB" sz="2200" dirty="0">
                <a:solidFill>
                  <a:srgbClr val="595959"/>
                </a:solidFill>
                <a:latin typeface="Arial"/>
                <a:cs typeface="Arial"/>
              </a:rPr>
              <a:t>Mindfulness – </a:t>
            </a:r>
            <a:br>
              <a:rPr lang="en-GB" sz="2200" dirty="0">
                <a:solidFill>
                  <a:srgbClr val="595959"/>
                </a:solidFill>
                <a:latin typeface="Arial"/>
                <a:cs typeface="Arial"/>
              </a:rPr>
            </a:br>
            <a:r>
              <a:rPr lang="en-GB" sz="2200" dirty="0">
                <a:solidFill>
                  <a:srgbClr val="595959"/>
                </a:solidFill>
                <a:latin typeface="Arial"/>
                <a:cs typeface="Arial"/>
              </a:rPr>
              <a:t>5 min twice/day</a:t>
            </a:r>
          </a:p>
        </p:txBody>
      </p:sp>
      <p:sp>
        <p:nvSpPr>
          <p:cNvPr id="13" name="TextBox 12">
            <a:extLst>
              <a:ext uri="{FF2B5EF4-FFF2-40B4-BE49-F238E27FC236}">
                <a16:creationId xmlns:a16="http://schemas.microsoft.com/office/drawing/2014/main" id="{4871245E-75FC-4A48-BB12-66F8D9C22D71}"/>
              </a:ext>
            </a:extLst>
          </p:cNvPr>
          <p:cNvSpPr txBox="1"/>
          <p:nvPr/>
        </p:nvSpPr>
        <p:spPr>
          <a:xfrm>
            <a:off x="4367213" y="2774950"/>
            <a:ext cx="3613150" cy="2522538"/>
          </a:xfrm>
          <a:prstGeom prst="rect">
            <a:avLst/>
          </a:prstGeom>
          <a:noFill/>
        </p:spPr>
        <p:txBody>
          <a:bodyPr>
            <a:spAutoFit/>
          </a:bodyPr>
          <a:lstStyle/>
          <a:p>
            <a:pPr marL="342900" indent="-342900">
              <a:buFont typeface="Arial"/>
              <a:buChar char="•"/>
              <a:defRPr/>
            </a:pPr>
            <a:r>
              <a:rPr lang="en-GB" sz="2200" b="1" dirty="0">
                <a:solidFill>
                  <a:srgbClr val="44A0B8"/>
                </a:solidFill>
                <a:latin typeface="Arial"/>
                <a:cs typeface="Arial"/>
              </a:rPr>
              <a:t>S</a:t>
            </a:r>
            <a:r>
              <a:rPr lang="en-GB" sz="2200" dirty="0">
                <a:solidFill>
                  <a:srgbClr val="595959"/>
                </a:solidFill>
                <a:latin typeface="Arial"/>
                <a:cs typeface="Arial"/>
              </a:rPr>
              <a:t>pecific</a:t>
            </a:r>
          </a:p>
          <a:p>
            <a:pPr marL="171450" indent="-171450">
              <a:buFont typeface="Arial"/>
              <a:buChar char="•"/>
              <a:defRPr/>
            </a:pPr>
            <a:endParaRPr lang="en-GB" sz="1200" dirty="0">
              <a:solidFill>
                <a:srgbClr val="595959"/>
              </a:solidFill>
              <a:latin typeface="Arial"/>
              <a:cs typeface="Arial"/>
            </a:endParaRPr>
          </a:p>
          <a:p>
            <a:pPr marL="342900" indent="-342900">
              <a:buFont typeface="Arial"/>
              <a:buChar char="•"/>
              <a:defRPr/>
            </a:pPr>
            <a:r>
              <a:rPr lang="en-GB" sz="2200" b="1" dirty="0">
                <a:solidFill>
                  <a:srgbClr val="44A0B8"/>
                </a:solidFill>
                <a:latin typeface="Arial"/>
                <a:cs typeface="Arial"/>
              </a:rPr>
              <a:t>M</a:t>
            </a:r>
            <a:r>
              <a:rPr lang="en-GB" sz="2200" dirty="0">
                <a:solidFill>
                  <a:srgbClr val="595959"/>
                </a:solidFill>
                <a:latin typeface="Arial"/>
                <a:cs typeface="Arial"/>
              </a:rPr>
              <a:t>easurable</a:t>
            </a:r>
          </a:p>
          <a:p>
            <a:pPr marL="171450" indent="-171450">
              <a:buFont typeface="Arial"/>
              <a:buChar char="•"/>
              <a:defRPr/>
            </a:pPr>
            <a:endParaRPr lang="en-GB" sz="1200" dirty="0">
              <a:solidFill>
                <a:srgbClr val="595959"/>
              </a:solidFill>
              <a:latin typeface="Arial"/>
              <a:cs typeface="Arial"/>
            </a:endParaRPr>
          </a:p>
          <a:p>
            <a:pPr marL="342900" indent="-342900">
              <a:buFont typeface="Arial"/>
              <a:buChar char="•"/>
              <a:defRPr/>
            </a:pPr>
            <a:r>
              <a:rPr lang="en-GB" sz="2200" b="1" dirty="0">
                <a:solidFill>
                  <a:srgbClr val="44A0B8"/>
                </a:solidFill>
                <a:latin typeface="Arial"/>
                <a:cs typeface="Arial"/>
              </a:rPr>
              <a:t>A</a:t>
            </a:r>
            <a:r>
              <a:rPr lang="en-GB" sz="2200" dirty="0">
                <a:solidFill>
                  <a:srgbClr val="595959"/>
                </a:solidFill>
                <a:latin typeface="Arial"/>
                <a:cs typeface="Arial"/>
              </a:rPr>
              <a:t>ttainable</a:t>
            </a:r>
          </a:p>
          <a:p>
            <a:pPr marL="171450" indent="-171450">
              <a:buFont typeface="Arial"/>
              <a:buChar char="•"/>
              <a:defRPr/>
            </a:pPr>
            <a:endParaRPr lang="en-GB" sz="1200" dirty="0">
              <a:solidFill>
                <a:srgbClr val="595959"/>
              </a:solidFill>
              <a:latin typeface="Arial"/>
              <a:cs typeface="Arial"/>
            </a:endParaRPr>
          </a:p>
          <a:p>
            <a:pPr marL="342900" indent="-342900">
              <a:buFont typeface="Arial"/>
              <a:buChar char="•"/>
              <a:defRPr/>
            </a:pPr>
            <a:r>
              <a:rPr lang="en-GB" sz="2200" b="1" dirty="0">
                <a:solidFill>
                  <a:srgbClr val="44A0B8"/>
                </a:solidFill>
                <a:latin typeface="Arial"/>
                <a:cs typeface="Arial"/>
              </a:rPr>
              <a:t>R</a:t>
            </a:r>
            <a:r>
              <a:rPr lang="en-GB" sz="2200" dirty="0">
                <a:solidFill>
                  <a:srgbClr val="595959"/>
                </a:solidFill>
                <a:latin typeface="Arial"/>
                <a:cs typeface="Arial"/>
              </a:rPr>
              <a:t>elevant</a:t>
            </a:r>
          </a:p>
          <a:p>
            <a:pPr marL="171450" indent="-171450">
              <a:buFont typeface="Arial"/>
              <a:buChar char="•"/>
              <a:defRPr/>
            </a:pPr>
            <a:endParaRPr lang="en-GB" sz="1200" dirty="0">
              <a:solidFill>
                <a:srgbClr val="595959"/>
              </a:solidFill>
              <a:latin typeface="Arial"/>
              <a:cs typeface="Arial"/>
            </a:endParaRPr>
          </a:p>
          <a:p>
            <a:pPr marL="342900" indent="-342900">
              <a:buFont typeface="Arial"/>
              <a:buChar char="•"/>
              <a:defRPr/>
            </a:pPr>
            <a:r>
              <a:rPr lang="en-GB" sz="2200" b="1" dirty="0">
                <a:solidFill>
                  <a:srgbClr val="44A0B8"/>
                </a:solidFill>
                <a:latin typeface="Arial"/>
                <a:cs typeface="Arial"/>
              </a:rPr>
              <a:t>T</a:t>
            </a:r>
            <a:r>
              <a:rPr lang="en-GB" sz="2200" dirty="0">
                <a:solidFill>
                  <a:srgbClr val="595959"/>
                </a:solidFill>
                <a:latin typeface="Arial"/>
                <a:cs typeface="Arial"/>
              </a:rPr>
              <a:t>imely</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a:extLst>
              <a:ext uri="{FF2B5EF4-FFF2-40B4-BE49-F238E27FC236}">
                <a16:creationId xmlns:a16="http://schemas.microsoft.com/office/drawing/2014/main" id="{435A5394-2D92-8841-AB52-7D157725F2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77BA161C-2718-D442-B022-BCA83EC852BC}"/>
              </a:ext>
            </a:extLst>
          </p:cNvPr>
          <p:cNvSpPr txBox="1"/>
          <p:nvPr/>
        </p:nvSpPr>
        <p:spPr>
          <a:xfrm>
            <a:off x="496888" y="452438"/>
            <a:ext cx="7469187" cy="2122487"/>
          </a:xfrm>
          <a:prstGeom prst="rect">
            <a:avLst/>
          </a:prstGeom>
          <a:noFill/>
        </p:spPr>
        <p:txBody>
          <a:bodyPr>
            <a:spAutoFit/>
          </a:bodyPr>
          <a:lstStyle/>
          <a:p>
            <a:pPr>
              <a:defRPr/>
            </a:pPr>
            <a:r>
              <a:rPr lang="en-GB" sz="4400" b="1" kern="900" dirty="0">
                <a:solidFill>
                  <a:srgbClr val="7A5E9E"/>
                </a:solidFill>
                <a:latin typeface="Arial"/>
                <a:cs typeface="Arial"/>
              </a:rPr>
              <a:t>COGNITIVE BEHAVIOUR </a:t>
            </a:r>
            <a:br>
              <a:rPr lang="en-GB" sz="4400" b="1" kern="900" dirty="0">
                <a:solidFill>
                  <a:srgbClr val="7A5E9E"/>
                </a:solidFill>
                <a:latin typeface="Arial"/>
                <a:cs typeface="Arial"/>
              </a:rPr>
            </a:br>
            <a:r>
              <a:rPr lang="en-GB" sz="4400" b="1" kern="900" dirty="0">
                <a:solidFill>
                  <a:srgbClr val="7A5E9E"/>
                </a:solidFill>
                <a:latin typeface="Arial"/>
                <a:cs typeface="Arial"/>
              </a:rPr>
              <a:t>THERAPY WITH </a:t>
            </a:r>
            <a:br>
              <a:rPr lang="en-GB" sz="4400" b="1" kern="900" dirty="0">
                <a:solidFill>
                  <a:srgbClr val="7A5E9E"/>
                </a:solidFill>
                <a:latin typeface="Arial"/>
                <a:cs typeface="Arial"/>
              </a:rPr>
            </a:br>
            <a:r>
              <a:rPr lang="en-GB" sz="4400" b="1" kern="900" dirty="0">
                <a:solidFill>
                  <a:srgbClr val="7A5E9E"/>
                </a:solidFill>
                <a:latin typeface="Arial"/>
                <a:cs typeface="Arial"/>
              </a:rPr>
              <a:t>MINDFULNESS CLASSES</a:t>
            </a:r>
          </a:p>
        </p:txBody>
      </p:sp>
      <p:sp>
        <p:nvSpPr>
          <p:cNvPr id="8" name="TextBox 7">
            <a:extLst>
              <a:ext uri="{FF2B5EF4-FFF2-40B4-BE49-F238E27FC236}">
                <a16:creationId xmlns:a16="http://schemas.microsoft.com/office/drawing/2014/main" id="{F9A96BD9-B63A-8648-B9BD-33FE6A6AF26A}"/>
              </a:ext>
            </a:extLst>
          </p:cNvPr>
          <p:cNvSpPr txBox="1"/>
          <p:nvPr/>
        </p:nvSpPr>
        <p:spPr>
          <a:xfrm>
            <a:off x="496888" y="4702175"/>
            <a:ext cx="6789737" cy="1508125"/>
          </a:xfrm>
          <a:prstGeom prst="rect">
            <a:avLst/>
          </a:prstGeom>
          <a:noFill/>
        </p:spPr>
        <p:txBody>
          <a:bodyPr>
            <a:spAutoFit/>
          </a:bodyPr>
          <a:lstStyle/>
          <a:p>
            <a:pPr>
              <a:defRPr/>
            </a:pPr>
            <a:r>
              <a:rPr lang="en-GB" sz="3200" b="1" dirty="0">
                <a:solidFill>
                  <a:srgbClr val="7A5E9E"/>
                </a:solidFill>
                <a:latin typeface="Arial"/>
                <a:cs typeface="Arial"/>
              </a:rPr>
              <a:t>Session #3</a:t>
            </a:r>
            <a:endParaRPr lang="en-GB" sz="3200" dirty="0">
              <a:solidFill>
                <a:srgbClr val="7A5E9E"/>
              </a:solidFill>
              <a:latin typeface="Arial"/>
              <a:cs typeface="Arial"/>
            </a:endParaRPr>
          </a:p>
          <a:p>
            <a:pPr>
              <a:defRPr/>
            </a:pPr>
            <a:br>
              <a:rPr lang="en-GB" dirty="0">
                <a:solidFill>
                  <a:schemeClr val="bg1">
                    <a:lumMod val="50000"/>
                  </a:schemeClr>
                </a:solidFill>
                <a:latin typeface="Bariol Bold"/>
                <a:cs typeface="Bariol Bold"/>
              </a:rPr>
            </a:br>
            <a:r>
              <a:rPr lang="en-GB" sz="1400" dirty="0" err="1">
                <a:solidFill>
                  <a:schemeClr val="tx1">
                    <a:lumMod val="65000"/>
                    <a:lumOff val="35000"/>
                  </a:schemeClr>
                </a:solidFill>
                <a:latin typeface="Arial"/>
                <a:cs typeface="Arial"/>
              </a:rPr>
              <a:t>Jitender</a:t>
            </a:r>
            <a:r>
              <a:rPr lang="en-GB" sz="1400" dirty="0">
                <a:solidFill>
                  <a:schemeClr val="tx1">
                    <a:lumMod val="65000"/>
                    <a:lumOff val="35000"/>
                  </a:schemeClr>
                </a:solidFill>
                <a:latin typeface="Arial"/>
                <a:cs typeface="Arial"/>
              </a:rPr>
              <a:t> </a:t>
            </a:r>
            <a:r>
              <a:rPr lang="en-GB" sz="1400" dirty="0" err="1">
                <a:solidFill>
                  <a:schemeClr val="tx1">
                    <a:lumMod val="65000"/>
                    <a:lumOff val="35000"/>
                  </a:schemeClr>
                </a:solidFill>
                <a:latin typeface="Arial"/>
                <a:cs typeface="Arial"/>
              </a:rPr>
              <a:t>Sareen</a:t>
            </a:r>
            <a:r>
              <a:rPr lang="en-GB" sz="1400" dirty="0">
                <a:solidFill>
                  <a:schemeClr val="tx1">
                    <a:lumMod val="65000"/>
                    <a:lumOff val="35000"/>
                  </a:schemeClr>
                </a:solidFill>
                <a:latin typeface="Arial"/>
                <a:cs typeface="Arial"/>
              </a:rPr>
              <a:t> MD, Tanya </a:t>
            </a:r>
            <a:r>
              <a:rPr lang="en-GB" sz="1400" dirty="0" err="1">
                <a:solidFill>
                  <a:schemeClr val="tx1">
                    <a:lumMod val="65000"/>
                    <a:lumOff val="35000"/>
                  </a:schemeClr>
                </a:solidFill>
                <a:latin typeface="Arial"/>
                <a:cs typeface="Arial"/>
              </a:rPr>
              <a:t>Sala</a:t>
            </a:r>
            <a:r>
              <a:rPr lang="en-GB" sz="1400" dirty="0">
                <a:solidFill>
                  <a:schemeClr val="tx1">
                    <a:lumMod val="65000"/>
                    <a:lumOff val="35000"/>
                  </a:schemeClr>
                </a:solidFill>
                <a:latin typeface="Arial"/>
                <a:cs typeface="Arial"/>
              </a:rPr>
              <a:t> MD, </a:t>
            </a:r>
            <a:r>
              <a:rPr lang="en-GB" sz="1400" dirty="0" err="1">
                <a:solidFill>
                  <a:schemeClr val="tx1">
                    <a:lumMod val="65000"/>
                    <a:lumOff val="35000"/>
                  </a:schemeClr>
                </a:solidFill>
                <a:latin typeface="Arial"/>
                <a:cs typeface="Arial"/>
              </a:rPr>
              <a:t>Jacquelyne</a:t>
            </a:r>
            <a:r>
              <a:rPr lang="en-GB" sz="1400" dirty="0">
                <a:solidFill>
                  <a:schemeClr val="tx1">
                    <a:lumMod val="65000"/>
                    <a:lumOff val="35000"/>
                  </a:schemeClr>
                </a:solidFill>
                <a:latin typeface="Arial"/>
                <a:cs typeface="Arial"/>
              </a:rPr>
              <a:t> Wong MA,  </a:t>
            </a:r>
          </a:p>
          <a:p>
            <a:pPr>
              <a:defRPr/>
            </a:pPr>
            <a:endParaRPr lang="en-GB" sz="800" dirty="0">
              <a:solidFill>
                <a:schemeClr val="tx1">
                  <a:lumMod val="65000"/>
                  <a:lumOff val="35000"/>
                </a:schemeClr>
              </a:solidFill>
              <a:latin typeface="Arial"/>
              <a:cs typeface="Arial"/>
            </a:endParaRPr>
          </a:p>
          <a:p>
            <a:pPr>
              <a:defRPr/>
            </a:pPr>
            <a:r>
              <a:rPr lang="en-GB" sz="1400" dirty="0">
                <a:solidFill>
                  <a:schemeClr val="tx1">
                    <a:lumMod val="65000"/>
                    <a:lumOff val="35000"/>
                  </a:schemeClr>
                </a:solidFill>
                <a:latin typeface="Arial"/>
                <a:cs typeface="Arial"/>
              </a:rPr>
              <a:t>Debbie Whitney PhD, Jolene </a:t>
            </a:r>
            <a:r>
              <a:rPr lang="en-GB" sz="1400" dirty="0" err="1">
                <a:solidFill>
                  <a:schemeClr val="tx1">
                    <a:lumMod val="65000"/>
                    <a:lumOff val="35000"/>
                  </a:schemeClr>
                </a:solidFill>
                <a:latin typeface="Arial"/>
                <a:cs typeface="Arial"/>
              </a:rPr>
              <a:t>Kinley</a:t>
            </a:r>
            <a:r>
              <a:rPr lang="en-GB" sz="1400" dirty="0">
                <a:solidFill>
                  <a:schemeClr val="tx1">
                    <a:lumMod val="65000"/>
                    <a:lumOff val="35000"/>
                  </a:schemeClr>
                </a:solidFill>
                <a:latin typeface="Arial"/>
                <a:cs typeface="Arial"/>
              </a:rPr>
              <a:t> PhD</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4">
            <a:extLst>
              <a:ext uri="{FF2B5EF4-FFF2-40B4-BE49-F238E27FC236}">
                <a16:creationId xmlns:a16="http://schemas.microsoft.com/office/drawing/2014/main" id="{B243BD5D-5425-2844-91CF-FA15209FB8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B3AD647-2094-D04F-B70F-E9CF4B9829AD}"/>
              </a:ext>
            </a:extLst>
          </p:cNvPr>
          <p:cNvSpPr txBox="1"/>
          <p:nvPr/>
        </p:nvSpPr>
        <p:spPr>
          <a:xfrm>
            <a:off x="496888" y="585788"/>
            <a:ext cx="7469187" cy="876300"/>
          </a:xfrm>
          <a:prstGeom prst="rect">
            <a:avLst/>
          </a:prstGeom>
          <a:noFill/>
        </p:spPr>
        <p:txBody>
          <a:bodyPr>
            <a:spAutoFit/>
          </a:bodyPr>
          <a:lstStyle/>
          <a:p>
            <a:pPr>
              <a:lnSpc>
                <a:spcPct val="90000"/>
              </a:lnSpc>
              <a:defRPr/>
            </a:pPr>
            <a:r>
              <a:rPr lang="en-GB" sz="2800" b="1" kern="900" dirty="0">
                <a:solidFill>
                  <a:schemeClr val="bg1"/>
                </a:solidFill>
                <a:latin typeface="Arial"/>
                <a:cs typeface="Arial"/>
              </a:rPr>
              <a:t>OUTLINE</a:t>
            </a:r>
            <a:br>
              <a:rPr lang="en-GB" sz="2800" b="1" kern="900" dirty="0">
                <a:solidFill>
                  <a:schemeClr val="bg1"/>
                </a:solidFill>
                <a:latin typeface="Arial"/>
                <a:cs typeface="Arial"/>
              </a:rPr>
            </a:br>
            <a:r>
              <a:rPr lang="en-GB" sz="2800" b="1" kern="900" dirty="0">
                <a:solidFill>
                  <a:schemeClr val="bg1"/>
                </a:solidFill>
                <a:latin typeface="Arial"/>
                <a:cs typeface="Arial"/>
              </a:rPr>
              <a:t>FOR TODAY</a:t>
            </a:r>
          </a:p>
        </p:txBody>
      </p:sp>
      <p:sp>
        <p:nvSpPr>
          <p:cNvPr id="7" name="TextBox 6">
            <a:extLst>
              <a:ext uri="{FF2B5EF4-FFF2-40B4-BE49-F238E27FC236}">
                <a16:creationId xmlns:a16="http://schemas.microsoft.com/office/drawing/2014/main" id="{D2019AFA-20AE-904F-9051-DE251F8333AC}"/>
              </a:ext>
            </a:extLst>
          </p:cNvPr>
          <p:cNvSpPr txBox="1"/>
          <p:nvPr/>
        </p:nvSpPr>
        <p:spPr>
          <a:xfrm>
            <a:off x="496888" y="2774950"/>
            <a:ext cx="6789737" cy="3046413"/>
          </a:xfrm>
          <a:prstGeom prst="rect">
            <a:avLst/>
          </a:prstGeom>
          <a:noFill/>
        </p:spPr>
        <p:txBody>
          <a:bodyPr>
            <a:spAutoFit/>
          </a:bodyPr>
          <a:lstStyle/>
          <a:p>
            <a:pPr marL="457200" indent="-457200">
              <a:buFont typeface="+mj-lt"/>
              <a:buAutoNum type="arabicPeriod"/>
              <a:defRPr/>
            </a:pPr>
            <a:r>
              <a:rPr lang="en-GB" sz="2200" dirty="0">
                <a:solidFill>
                  <a:schemeClr val="tx1">
                    <a:lumMod val="65000"/>
                    <a:lumOff val="35000"/>
                  </a:schemeClr>
                </a:solidFill>
                <a:latin typeface="Arial"/>
                <a:cs typeface="Arial"/>
              </a:rPr>
              <a:t>Mindfulness </a:t>
            </a:r>
          </a:p>
          <a:p>
            <a:pPr marL="457200" indent="-457200">
              <a:buFont typeface="+mj-lt"/>
              <a:buAutoNum type="arabicPeriod"/>
              <a:defRPr/>
            </a:pPr>
            <a:endParaRPr lang="en-GB" sz="1200" dirty="0">
              <a:solidFill>
                <a:schemeClr val="bg1">
                  <a:lumMod val="50000"/>
                </a:schemeClr>
              </a:solidFill>
              <a:latin typeface="Arial"/>
              <a:cs typeface="Arial"/>
            </a:endParaRPr>
          </a:p>
          <a:p>
            <a:pPr marL="457200" indent="-457200">
              <a:buFont typeface="+mj-lt"/>
              <a:buAutoNum type="arabicPeriod"/>
              <a:defRPr/>
            </a:pPr>
            <a:r>
              <a:rPr lang="en-GB" sz="2200" dirty="0">
                <a:solidFill>
                  <a:srgbClr val="595959"/>
                </a:solidFill>
                <a:latin typeface="Arial"/>
                <a:cs typeface="Arial"/>
              </a:rPr>
              <a:t>Review Behaviour Therapy</a:t>
            </a:r>
          </a:p>
          <a:p>
            <a:pPr marL="457200" indent="-457200">
              <a:buFont typeface="+mj-lt"/>
              <a:buAutoNum type="arabicPeriod"/>
              <a:defRPr/>
            </a:pPr>
            <a:endParaRPr lang="en-GB" sz="1200" dirty="0">
              <a:solidFill>
                <a:srgbClr val="595959"/>
              </a:solidFill>
              <a:latin typeface="Arial"/>
              <a:cs typeface="Arial"/>
            </a:endParaRPr>
          </a:p>
          <a:p>
            <a:pPr marL="457200" indent="-457200">
              <a:buFont typeface="+mj-lt"/>
              <a:buAutoNum type="arabicPeriod"/>
              <a:defRPr/>
            </a:pPr>
            <a:r>
              <a:rPr lang="en-GB" sz="2200" dirty="0">
                <a:solidFill>
                  <a:srgbClr val="595959"/>
                </a:solidFill>
                <a:latin typeface="Arial"/>
                <a:cs typeface="Arial"/>
              </a:rPr>
              <a:t>Review Homework</a:t>
            </a:r>
          </a:p>
          <a:p>
            <a:pPr marL="457200" indent="-457200">
              <a:buFont typeface="+mj-lt"/>
              <a:buAutoNum type="arabicPeriod"/>
              <a:defRPr/>
            </a:pPr>
            <a:endParaRPr lang="en-GB" sz="1200" dirty="0">
              <a:solidFill>
                <a:srgbClr val="595959"/>
              </a:solidFill>
              <a:latin typeface="Arial"/>
              <a:cs typeface="Arial"/>
            </a:endParaRPr>
          </a:p>
          <a:p>
            <a:pPr marL="457200" indent="-457200">
              <a:buFont typeface="+mj-lt"/>
              <a:buAutoNum type="arabicPeriod"/>
              <a:defRPr/>
            </a:pPr>
            <a:r>
              <a:rPr lang="en-GB" sz="2200" dirty="0">
                <a:solidFill>
                  <a:srgbClr val="595959"/>
                </a:solidFill>
                <a:latin typeface="Arial"/>
                <a:cs typeface="Arial"/>
              </a:rPr>
              <a:t>Healthy Living </a:t>
            </a:r>
          </a:p>
          <a:p>
            <a:pPr marL="457200" indent="-457200">
              <a:buFont typeface="+mj-lt"/>
              <a:buAutoNum type="arabicPeriod"/>
              <a:defRPr/>
            </a:pPr>
            <a:endParaRPr lang="en-GB" sz="1200" dirty="0">
              <a:solidFill>
                <a:srgbClr val="595959"/>
              </a:solidFill>
              <a:latin typeface="Arial"/>
              <a:cs typeface="Arial"/>
            </a:endParaRPr>
          </a:p>
          <a:p>
            <a:pPr marL="457200" indent="-457200">
              <a:buFont typeface="+mj-lt"/>
              <a:buAutoNum type="arabicPeriod"/>
              <a:defRPr/>
            </a:pPr>
            <a:r>
              <a:rPr lang="en-GB" sz="2200" dirty="0">
                <a:solidFill>
                  <a:srgbClr val="595959"/>
                </a:solidFill>
                <a:latin typeface="Arial"/>
                <a:cs typeface="Arial"/>
              </a:rPr>
              <a:t>Sleep</a:t>
            </a:r>
          </a:p>
          <a:p>
            <a:pPr marL="457200" indent="-457200">
              <a:buFont typeface="+mj-lt"/>
              <a:buAutoNum type="arabicPeriod"/>
              <a:defRPr/>
            </a:pPr>
            <a:endParaRPr lang="en-GB" sz="1200" dirty="0">
              <a:solidFill>
                <a:srgbClr val="595959"/>
              </a:solidFill>
              <a:latin typeface="Arial"/>
              <a:cs typeface="Arial"/>
            </a:endParaRPr>
          </a:p>
          <a:p>
            <a:pPr marL="457200" indent="-457200">
              <a:buFont typeface="+mj-lt"/>
              <a:buAutoNum type="arabicPeriod"/>
              <a:defRPr/>
            </a:pPr>
            <a:r>
              <a:rPr lang="en-GB" sz="2200" dirty="0">
                <a:solidFill>
                  <a:srgbClr val="595959"/>
                </a:solidFill>
                <a:latin typeface="Arial"/>
                <a:cs typeface="Arial"/>
              </a:rPr>
              <a:t>Homework</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5">
            <a:extLst>
              <a:ext uri="{FF2B5EF4-FFF2-40B4-BE49-F238E27FC236}">
                <a16:creationId xmlns:a16="http://schemas.microsoft.com/office/drawing/2014/main" id="{87A0B0D8-4918-8E4D-8764-BCACEA16FB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C2ECCC2-EFF7-804B-9D37-92481B2FFA9D}"/>
              </a:ext>
            </a:extLst>
          </p:cNvPr>
          <p:cNvSpPr txBox="1"/>
          <p:nvPr/>
        </p:nvSpPr>
        <p:spPr>
          <a:xfrm>
            <a:off x="496888" y="585788"/>
            <a:ext cx="7469187" cy="876300"/>
          </a:xfrm>
          <a:prstGeom prst="rect">
            <a:avLst/>
          </a:prstGeom>
          <a:noFill/>
        </p:spPr>
        <p:txBody>
          <a:bodyPr>
            <a:spAutoFit/>
          </a:bodyPr>
          <a:lstStyle/>
          <a:p>
            <a:pPr>
              <a:lnSpc>
                <a:spcPct val="90000"/>
              </a:lnSpc>
              <a:defRPr/>
            </a:pPr>
            <a:r>
              <a:rPr lang="en-GB" sz="2800" b="1" kern="900" dirty="0">
                <a:solidFill>
                  <a:schemeClr val="bg1"/>
                </a:solidFill>
                <a:latin typeface="Arial"/>
                <a:cs typeface="Arial"/>
              </a:rPr>
              <a:t>HEALTHY</a:t>
            </a:r>
          </a:p>
          <a:p>
            <a:pPr>
              <a:lnSpc>
                <a:spcPct val="90000"/>
              </a:lnSpc>
              <a:defRPr/>
            </a:pPr>
            <a:r>
              <a:rPr lang="en-GB" sz="2800" b="1" kern="900" dirty="0">
                <a:solidFill>
                  <a:schemeClr val="bg1"/>
                </a:solidFill>
                <a:latin typeface="Arial"/>
                <a:cs typeface="Arial"/>
              </a:rPr>
              <a:t>LIVING</a:t>
            </a:r>
          </a:p>
        </p:txBody>
      </p:sp>
      <p:sp>
        <p:nvSpPr>
          <p:cNvPr id="7" name="TextBox 6">
            <a:extLst>
              <a:ext uri="{FF2B5EF4-FFF2-40B4-BE49-F238E27FC236}">
                <a16:creationId xmlns:a16="http://schemas.microsoft.com/office/drawing/2014/main" id="{35AFDB5B-BDB3-3C46-8A5D-FE1E955B4D11}"/>
              </a:ext>
            </a:extLst>
          </p:cNvPr>
          <p:cNvSpPr txBox="1"/>
          <p:nvPr/>
        </p:nvSpPr>
        <p:spPr>
          <a:xfrm>
            <a:off x="496888" y="2774950"/>
            <a:ext cx="5802312" cy="3322638"/>
          </a:xfrm>
          <a:prstGeom prst="rect">
            <a:avLst/>
          </a:prstGeom>
          <a:noFill/>
        </p:spPr>
        <p:txBody>
          <a:bodyPr>
            <a:spAutoFit/>
          </a:bodyPr>
          <a:lstStyle/>
          <a:p>
            <a:pPr marL="342900" indent="-342900">
              <a:buFont typeface="Arial"/>
              <a:buChar char="•"/>
              <a:defRPr/>
            </a:pPr>
            <a:r>
              <a:rPr lang="en-GB" sz="2200" dirty="0">
                <a:solidFill>
                  <a:srgbClr val="595959"/>
                </a:solidFill>
                <a:latin typeface="Arial"/>
                <a:cs typeface="Arial"/>
              </a:rPr>
              <a:t>Basic principles</a:t>
            </a:r>
          </a:p>
          <a:p>
            <a:pPr>
              <a:defRPr/>
            </a:pPr>
            <a:endParaRPr lang="en-GB" sz="800" dirty="0">
              <a:solidFill>
                <a:srgbClr val="595959"/>
              </a:solidFill>
              <a:latin typeface="Arial"/>
              <a:cs typeface="Arial"/>
            </a:endParaRPr>
          </a:p>
          <a:p>
            <a:pPr marL="742950" lvl="1" indent="-285750">
              <a:buFont typeface="Arial"/>
              <a:buChar char="•"/>
              <a:defRPr/>
            </a:pPr>
            <a:r>
              <a:rPr lang="en-GB" dirty="0">
                <a:solidFill>
                  <a:srgbClr val="595959"/>
                </a:solidFill>
                <a:latin typeface="Arial"/>
                <a:cs typeface="Arial"/>
              </a:rPr>
              <a:t>Exercise</a:t>
            </a:r>
          </a:p>
          <a:p>
            <a:pPr marL="742950" lvl="1" indent="-285750">
              <a:buFont typeface="Arial"/>
              <a:buChar char="•"/>
              <a:defRPr/>
            </a:pPr>
            <a:r>
              <a:rPr lang="en-GB" dirty="0">
                <a:solidFill>
                  <a:srgbClr val="595959"/>
                </a:solidFill>
                <a:latin typeface="Arial"/>
                <a:cs typeface="Arial"/>
              </a:rPr>
              <a:t>Nutrition </a:t>
            </a:r>
          </a:p>
          <a:p>
            <a:pPr marL="742950" lvl="1" indent="-285750">
              <a:buFont typeface="Arial"/>
              <a:buChar char="•"/>
              <a:defRPr/>
            </a:pPr>
            <a:r>
              <a:rPr lang="en-GB" dirty="0">
                <a:solidFill>
                  <a:srgbClr val="595959"/>
                </a:solidFill>
                <a:latin typeface="Arial"/>
                <a:cs typeface="Arial"/>
              </a:rPr>
              <a:t>Reduce caffeine </a:t>
            </a:r>
          </a:p>
          <a:p>
            <a:pPr marL="742950" lvl="1" indent="-285750">
              <a:buFont typeface="Arial"/>
              <a:buChar char="•"/>
              <a:defRPr/>
            </a:pPr>
            <a:r>
              <a:rPr lang="en-GB" dirty="0">
                <a:solidFill>
                  <a:srgbClr val="595959"/>
                </a:solidFill>
                <a:latin typeface="Arial"/>
                <a:cs typeface="Arial"/>
              </a:rPr>
              <a:t>Reduce alcohol/drugs </a:t>
            </a:r>
          </a:p>
          <a:p>
            <a:pPr marL="742950" lvl="1" indent="-285750">
              <a:buFont typeface="Arial"/>
              <a:buChar char="•"/>
              <a:defRPr/>
            </a:pPr>
            <a:r>
              <a:rPr lang="en-GB" dirty="0">
                <a:solidFill>
                  <a:srgbClr val="595959"/>
                </a:solidFill>
                <a:latin typeface="Arial"/>
                <a:cs typeface="Arial"/>
              </a:rPr>
              <a:t>Sleep</a:t>
            </a:r>
          </a:p>
          <a:p>
            <a:pPr>
              <a:defRPr/>
            </a:pPr>
            <a:endParaRPr lang="en-GB" sz="1200" dirty="0">
              <a:solidFill>
                <a:srgbClr val="595959"/>
              </a:solidFill>
              <a:latin typeface="Arial"/>
              <a:cs typeface="Arial"/>
            </a:endParaRPr>
          </a:p>
          <a:p>
            <a:pPr marL="342900" indent="-342900">
              <a:buFont typeface="Arial"/>
              <a:buChar char="•"/>
              <a:defRPr/>
            </a:pPr>
            <a:r>
              <a:rPr lang="en-GB" sz="2200" dirty="0">
                <a:solidFill>
                  <a:srgbClr val="595959"/>
                </a:solidFill>
                <a:latin typeface="Arial"/>
                <a:cs typeface="Arial"/>
              </a:rPr>
              <a:t>Regular physical </a:t>
            </a:r>
            <a:r>
              <a:rPr lang="en-GB" sz="2200" dirty="0" err="1">
                <a:solidFill>
                  <a:srgbClr val="595959"/>
                </a:solidFill>
                <a:latin typeface="Arial"/>
                <a:cs typeface="Arial"/>
              </a:rPr>
              <a:t>checkups</a:t>
            </a:r>
            <a:endParaRPr lang="en-GB" sz="2200" dirty="0">
              <a:solidFill>
                <a:srgbClr val="595959"/>
              </a:solidFill>
              <a:latin typeface="Arial"/>
              <a:cs typeface="Arial"/>
            </a:endParaRPr>
          </a:p>
          <a:p>
            <a:pPr marL="171450" indent="-171450">
              <a:buFont typeface="Arial"/>
              <a:buChar char="•"/>
              <a:defRPr/>
            </a:pPr>
            <a:endParaRPr lang="en-GB" sz="1200" dirty="0">
              <a:solidFill>
                <a:srgbClr val="595959"/>
              </a:solidFill>
              <a:latin typeface="Arial"/>
              <a:cs typeface="Arial"/>
            </a:endParaRPr>
          </a:p>
          <a:p>
            <a:pPr marL="342900" indent="-342900">
              <a:buFont typeface="Arial"/>
              <a:buChar char="•"/>
              <a:defRPr/>
            </a:pPr>
            <a:r>
              <a:rPr lang="en-GB" sz="2200" dirty="0">
                <a:solidFill>
                  <a:srgbClr val="595959"/>
                </a:solidFill>
                <a:latin typeface="Arial"/>
                <a:cs typeface="Arial"/>
              </a:rPr>
              <a:t>Choose one area of healthy living to work on at a time</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4">
            <a:extLst>
              <a:ext uri="{FF2B5EF4-FFF2-40B4-BE49-F238E27FC236}">
                <a16:creationId xmlns:a16="http://schemas.microsoft.com/office/drawing/2014/main" id="{774CA5B5-5C15-604A-84DA-6E1D3EF361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7765AAE8-0563-6B47-817A-5B480F489750}"/>
              </a:ext>
            </a:extLst>
          </p:cNvPr>
          <p:cNvSpPr txBox="1"/>
          <p:nvPr/>
        </p:nvSpPr>
        <p:spPr>
          <a:xfrm>
            <a:off x="496888" y="585788"/>
            <a:ext cx="7469187" cy="876300"/>
          </a:xfrm>
          <a:prstGeom prst="rect">
            <a:avLst/>
          </a:prstGeom>
          <a:noFill/>
        </p:spPr>
        <p:txBody>
          <a:bodyPr>
            <a:spAutoFit/>
          </a:bodyPr>
          <a:lstStyle/>
          <a:p>
            <a:pPr>
              <a:lnSpc>
                <a:spcPct val="90000"/>
              </a:lnSpc>
              <a:defRPr/>
            </a:pPr>
            <a:endParaRPr lang="en-GB" sz="2800" b="1" kern="900" dirty="0">
              <a:solidFill>
                <a:schemeClr val="bg1"/>
              </a:solidFill>
              <a:latin typeface="Arial"/>
              <a:cs typeface="Arial"/>
            </a:endParaRPr>
          </a:p>
          <a:p>
            <a:pPr>
              <a:lnSpc>
                <a:spcPct val="90000"/>
              </a:lnSpc>
              <a:defRPr/>
            </a:pPr>
            <a:r>
              <a:rPr lang="en-GB" sz="2800" b="1" kern="900" dirty="0">
                <a:solidFill>
                  <a:schemeClr val="bg1"/>
                </a:solidFill>
                <a:latin typeface="Arial"/>
                <a:cs typeface="Arial"/>
              </a:rPr>
              <a:t>HOMEWORK</a:t>
            </a:r>
          </a:p>
        </p:txBody>
      </p:sp>
      <p:sp>
        <p:nvSpPr>
          <p:cNvPr id="7" name="TextBox 6">
            <a:extLst>
              <a:ext uri="{FF2B5EF4-FFF2-40B4-BE49-F238E27FC236}">
                <a16:creationId xmlns:a16="http://schemas.microsoft.com/office/drawing/2014/main" id="{79515A33-9485-E146-BC95-37C5882358E6}"/>
              </a:ext>
            </a:extLst>
          </p:cNvPr>
          <p:cNvSpPr txBox="1"/>
          <p:nvPr/>
        </p:nvSpPr>
        <p:spPr>
          <a:xfrm>
            <a:off x="496888" y="2774950"/>
            <a:ext cx="6789737" cy="2984500"/>
          </a:xfrm>
          <a:prstGeom prst="rect">
            <a:avLst/>
          </a:prstGeom>
          <a:noFill/>
        </p:spPr>
        <p:txBody>
          <a:bodyPr>
            <a:spAutoFit/>
          </a:bodyPr>
          <a:lstStyle/>
          <a:p>
            <a:pPr marL="342900" indent="-342900">
              <a:buFont typeface="Arial"/>
              <a:buChar char="•"/>
              <a:defRPr/>
            </a:pPr>
            <a:r>
              <a:rPr lang="en-GB" sz="2200" dirty="0">
                <a:solidFill>
                  <a:schemeClr val="tx1">
                    <a:lumMod val="65000"/>
                    <a:lumOff val="35000"/>
                  </a:schemeClr>
                </a:solidFill>
                <a:latin typeface="Arial"/>
                <a:cs typeface="Arial"/>
              </a:rPr>
              <a:t>Mindfulness – 5 min twice/day</a:t>
            </a:r>
          </a:p>
          <a:p>
            <a:pPr marL="171450" indent="-171450">
              <a:buFont typeface="Arial"/>
              <a:buChar char="•"/>
              <a:defRPr/>
            </a:pPr>
            <a:endParaRPr lang="en-GB" sz="1200" dirty="0">
              <a:solidFill>
                <a:schemeClr val="tx1">
                  <a:lumMod val="65000"/>
                  <a:lumOff val="35000"/>
                </a:schemeClr>
              </a:solidFill>
              <a:latin typeface="Arial"/>
              <a:cs typeface="Arial"/>
            </a:endParaRPr>
          </a:p>
          <a:p>
            <a:pPr marL="342900" indent="-342900">
              <a:buFont typeface="Arial"/>
              <a:buChar char="•"/>
              <a:defRPr/>
            </a:pPr>
            <a:r>
              <a:rPr lang="en-GB" sz="2200" dirty="0">
                <a:solidFill>
                  <a:schemeClr val="tx1">
                    <a:lumMod val="65000"/>
                    <a:lumOff val="35000"/>
                  </a:schemeClr>
                </a:solidFill>
                <a:latin typeface="Arial"/>
                <a:cs typeface="Arial"/>
              </a:rPr>
              <a:t>2 goals for this week</a:t>
            </a:r>
          </a:p>
          <a:p>
            <a:pPr marL="171450" indent="-171450">
              <a:buFont typeface="Arial"/>
              <a:buChar char="•"/>
              <a:defRPr/>
            </a:pPr>
            <a:endParaRPr lang="en-GB" sz="1200" dirty="0">
              <a:solidFill>
                <a:schemeClr val="tx1">
                  <a:lumMod val="65000"/>
                  <a:lumOff val="35000"/>
                </a:schemeClr>
              </a:solidFill>
              <a:latin typeface="Arial"/>
              <a:cs typeface="Arial"/>
            </a:endParaRPr>
          </a:p>
          <a:p>
            <a:pPr marL="342900" indent="-342900">
              <a:buFont typeface="Arial"/>
              <a:buChar char="•"/>
              <a:defRPr/>
            </a:pPr>
            <a:r>
              <a:rPr lang="en-GB" sz="2200" dirty="0">
                <a:solidFill>
                  <a:schemeClr val="tx1">
                    <a:lumMod val="65000"/>
                    <a:lumOff val="35000"/>
                  </a:schemeClr>
                </a:solidFill>
                <a:latin typeface="Arial"/>
                <a:cs typeface="Arial"/>
              </a:rPr>
              <a:t>Include at least one Healthy Living goal</a:t>
            </a:r>
          </a:p>
          <a:p>
            <a:pPr marL="171450" indent="-171450">
              <a:buFont typeface="Arial"/>
              <a:buChar char="•"/>
              <a:defRPr/>
            </a:pPr>
            <a:endParaRPr lang="en-GB" sz="800" dirty="0">
              <a:solidFill>
                <a:schemeClr val="tx1">
                  <a:lumMod val="65000"/>
                  <a:lumOff val="35000"/>
                </a:schemeClr>
              </a:solidFill>
              <a:latin typeface="Arial"/>
              <a:cs typeface="Arial"/>
            </a:endParaRPr>
          </a:p>
          <a:p>
            <a:pPr marL="742950" lvl="1" indent="-285750">
              <a:buFont typeface="Arial"/>
              <a:buChar char="•"/>
              <a:defRPr/>
            </a:pPr>
            <a:r>
              <a:rPr lang="en-GB" dirty="0">
                <a:solidFill>
                  <a:schemeClr val="tx1">
                    <a:lumMod val="65000"/>
                    <a:lumOff val="35000"/>
                  </a:schemeClr>
                </a:solidFill>
                <a:latin typeface="Arial"/>
                <a:cs typeface="Arial"/>
              </a:rPr>
              <a:t>Exercise</a:t>
            </a:r>
          </a:p>
          <a:p>
            <a:pPr marL="742950" lvl="1" indent="-285750">
              <a:buFont typeface="Arial"/>
              <a:buChar char="•"/>
              <a:defRPr/>
            </a:pPr>
            <a:r>
              <a:rPr lang="en-GB" dirty="0">
                <a:solidFill>
                  <a:schemeClr val="tx1">
                    <a:lumMod val="65000"/>
                    <a:lumOff val="35000"/>
                  </a:schemeClr>
                </a:solidFill>
                <a:latin typeface="Arial"/>
                <a:cs typeface="Arial"/>
              </a:rPr>
              <a:t>Nutrition</a:t>
            </a:r>
          </a:p>
          <a:p>
            <a:pPr marL="742950" lvl="1" indent="-285750">
              <a:buFont typeface="Arial"/>
              <a:buChar char="•"/>
              <a:defRPr/>
            </a:pPr>
            <a:r>
              <a:rPr lang="en-GB" dirty="0">
                <a:solidFill>
                  <a:schemeClr val="tx1">
                    <a:lumMod val="65000"/>
                    <a:lumOff val="35000"/>
                  </a:schemeClr>
                </a:solidFill>
                <a:latin typeface="Arial"/>
                <a:cs typeface="Arial"/>
              </a:rPr>
              <a:t>Reduce caffeine</a:t>
            </a:r>
          </a:p>
          <a:p>
            <a:pPr marL="742950" lvl="1" indent="-285750">
              <a:buFont typeface="Arial"/>
              <a:buChar char="•"/>
              <a:defRPr/>
            </a:pPr>
            <a:r>
              <a:rPr lang="en-GB" dirty="0">
                <a:solidFill>
                  <a:schemeClr val="tx1">
                    <a:lumMod val="65000"/>
                    <a:lumOff val="35000"/>
                  </a:schemeClr>
                </a:solidFill>
                <a:latin typeface="Arial"/>
                <a:cs typeface="Arial"/>
              </a:rPr>
              <a:t>Reduce alcohol/drugs</a:t>
            </a:r>
          </a:p>
          <a:p>
            <a:pPr marL="742950" lvl="1" indent="-285750">
              <a:buFont typeface="Arial"/>
              <a:buChar char="•"/>
              <a:defRPr/>
            </a:pPr>
            <a:r>
              <a:rPr lang="en-GB" dirty="0">
                <a:solidFill>
                  <a:schemeClr val="tx1">
                    <a:lumMod val="65000"/>
                    <a:lumOff val="35000"/>
                  </a:schemeClr>
                </a:solidFill>
                <a:latin typeface="Arial"/>
                <a:cs typeface="Arial"/>
              </a:rPr>
              <a:t>Sleep</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a:extLst>
              <a:ext uri="{FF2B5EF4-FFF2-40B4-BE49-F238E27FC236}">
                <a16:creationId xmlns:a16="http://schemas.microsoft.com/office/drawing/2014/main" id="{4B4623EA-91C1-B24B-8B4A-596775E32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6014B07-BD1E-D14E-9AAA-9954AC86E089}"/>
              </a:ext>
            </a:extLst>
          </p:cNvPr>
          <p:cNvSpPr txBox="1"/>
          <p:nvPr/>
        </p:nvSpPr>
        <p:spPr>
          <a:xfrm>
            <a:off x="496888" y="452438"/>
            <a:ext cx="7469187" cy="2122487"/>
          </a:xfrm>
          <a:prstGeom prst="rect">
            <a:avLst/>
          </a:prstGeom>
          <a:noFill/>
        </p:spPr>
        <p:txBody>
          <a:bodyPr>
            <a:spAutoFit/>
          </a:bodyPr>
          <a:lstStyle/>
          <a:p>
            <a:pPr>
              <a:defRPr/>
            </a:pPr>
            <a:r>
              <a:rPr lang="en-GB" sz="4400" b="1" kern="900" dirty="0">
                <a:solidFill>
                  <a:srgbClr val="F8AA2C"/>
                </a:solidFill>
                <a:latin typeface="Arial"/>
                <a:cs typeface="Arial"/>
              </a:rPr>
              <a:t>COGNITIVE BEHAVIOUR </a:t>
            </a:r>
            <a:br>
              <a:rPr lang="en-GB" sz="4400" b="1" kern="900" dirty="0">
                <a:solidFill>
                  <a:srgbClr val="F8AA2C"/>
                </a:solidFill>
                <a:latin typeface="Arial"/>
                <a:cs typeface="Arial"/>
              </a:rPr>
            </a:br>
            <a:r>
              <a:rPr lang="en-GB" sz="4400" b="1" kern="900" dirty="0">
                <a:solidFill>
                  <a:srgbClr val="F8AA2C"/>
                </a:solidFill>
                <a:latin typeface="Arial"/>
                <a:cs typeface="Arial"/>
              </a:rPr>
              <a:t>THERAPY WITH </a:t>
            </a:r>
            <a:br>
              <a:rPr lang="en-GB" sz="4400" b="1" kern="900" dirty="0">
                <a:solidFill>
                  <a:srgbClr val="F8AA2C"/>
                </a:solidFill>
                <a:latin typeface="Arial"/>
                <a:cs typeface="Arial"/>
              </a:rPr>
            </a:br>
            <a:r>
              <a:rPr lang="en-GB" sz="4400" b="1" kern="900" dirty="0">
                <a:solidFill>
                  <a:srgbClr val="F8AA2C"/>
                </a:solidFill>
                <a:latin typeface="Arial"/>
                <a:cs typeface="Arial"/>
              </a:rPr>
              <a:t>MINDFULNESS CLASSES</a:t>
            </a:r>
          </a:p>
        </p:txBody>
      </p:sp>
      <p:sp>
        <p:nvSpPr>
          <p:cNvPr id="8" name="TextBox 7">
            <a:extLst>
              <a:ext uri="{FF2B5EF4-FFF2-40B4-BE49-F238E27FC236}">
                <a16:creationId xmlns:a16="http://schemas.microsoft.com/office/drawing/2014/main" id="{AB93033E-BBCC-EC4B-99EC-807A06B558A3}"/>
              </a:ext>
            </a:extLst>
          </p:cNvPr>
          <p:cNvSpPr txBox="1"/>
          <p:nvPr/>
        </p:nvSpPr>
        <p:spPr>
          <a:xfrm>
            <a:off x="496888" y="4702175"/>
            <a:ext cx="6789737" cy="1508125"/>
          </a:xfrm>
          <a:prstGeom prst="rect">
            <a:avLst/>
          </a:prstGeom>
          <a:noFill/>
        </p:spPr>
        <p:txBody>
          <a:bodyPr>
            <a:spAutoFit/>
          </a:bodyPr>
          <a:lstStyle/>
          <a:p>
            <a:pPr>
              <a:defRPr/>
            </a:pPr>
            <a:r>
              <a:rPr lang="en-GB" sz="3200" b="1" dirty="0">
                <a:solidFill>
                  <a:srgbClr val="F8AA2C"/>
                </a:solidFill>
                <a:latin typeface="Arial"/>
                <a:cs typeface="Arial"/>
              </a:rPr>
              <a:t>Session #4</a:t>
            </a:r>
            <a:endParaRPr lang="en-GB" sz="3200" dirty="0">
              <a:solidFill>
                <a:srgbClr val="F8AA2C"/>
              </a:solidFill>
              <a:latin typeface="Arial"/>
              <a:cs typeface="Arial"/>
            </a:endParaRPr>
          </a:p>
          <a:p>
            <a:pPr>
              <a:defRPr/>
            </a:pPr>
            <a:br>
              <a:rPr lang="en-GB" dirty="0">
                <a:solidFill>
                  <a:schemeClr val="bg1">
                    <a:lumMod val="50000"/>
                  </a:schemeClr>
                </a:solidFill>
                <a:latin typeface="Bariol Bold"/>
                <a:cs typeface="Bariol Bold"/>
              </a:rPr>
            </a:br>
            <a:r>
              <a:rPr lang="en-GB" sz="1400" dirty="0" err="1">
                <a:solidFill>
                  <a:schemeClr val="tx1">
                    <a:lumMod val="65000"/>
                    <a:lumOff val="35000"/>
                  </a:schemeClr>
                </a:solidFill>
                <a:latin typeface="Arial"/>
                <a:cs typeface="Arial"/>
              </a:rPr>
              <a:t>Jitender</a:t>
            </a:r>
            <a:r>
              <a:rPr lang="en-GB" sz="1400" dirty="0">
                <a:solidFill>
                  <a:schemeClr val="tx1">
                    <a:lumMod val="65000"/>
                    <a:lumOff val="35000"/>
                  </a:schemeClr>
                </a:solidFill>
                <a:latin typeface="Arial"/>
                <a:cs typeface="Arial"/>
              </a:rPr>
              <a:t> </a:t>
            </a:r>
            <a:r>
              <a:rPr lang="en-GB" sz="1400" dirty="0" err="1">
                <a:solidFill>
                  <a:schemeClr val="tx1">
                    <a:lumMod val="65000"/>
                    <a:lumOff val="35000"/>
                  </a:schemeClr>
                </a:solidFill>
                <a:latin typeface="Arial"/>
                <a:cs typeface="Arial"/>
              </a:rPr>
              <a:t>Sareen</a:t>
            </a:r>
            <a:r>
              <a:rPr lang="en-GB" sz="1400" dirty="0">
                <a:solidFill>
                  <a:schemeClr val="tx1">
                    <a:lumMod val="65000"/>
                    <a:lumOff val="35000"/>
                  </a:schemeClr>
                </a:solidFill>
                <a:latin typeface="Arial"/>
                <a:cs typeface="Arial"/>
              </a:rPr>
              <a:t> MD, Tanya </a:t>
            </a:r>
            <a:r>
              <a:rPr lang="en-GB" sz="1400" dirty="0" err="1">
                <a:solidFill>
                  <a:schemeClr val="tx1">
                    <a:lumMod val="65000"/>
                    <a:lumOff val="35000"/>
                  </a:schemeClr>
                </a:solidFill>
                <a:latin typeface="Arial"/>
                <a:cs typeface="Arial"/>
              </a:rPr>
              <a:t>Sala</a:t>
            </a:r>
            <a:r>
              <a:rPr lang="en-GB" sz="1400" dirty="0">
                <a:solidFill>
                  <a:schemeClr val="tx1">
                    <a:lumMod val="65000"/>
                    <a:lumOff val="35000"/>
                  </a:schemeClr>
                </a:solidFill>
                <a:latin typeface="Arial"/>
                <a:cs typeface="Arial"/>
              </a:rPr>
              <a:t> MD, </a:t>
            </a:r>
            <a:r>
              <a:rPr lang="en-GB" sz="1400" dirty="0" err="1">
                <a:solidFill>
                  <a:schemeClr val="tx1">
                    <a:lumMod val="65000"/>
                    <a:lumOff val="35000"/>
                  </a:schemeClr>
                </a:solidFill>
                <a:latin typeface="Arial"/>
                <a:cs typeface="Arial"/>
              </a:rPr>
              <a:t>Jacquelyne</a:t>
            </a:r>
            <a:r>
              <a:rPr lang="en-GB" sz="1400" dirty="0">
                <a:solidFill>
                  <a:schemeClr val="tx1">
                    <a:lumMod val="65000"/>
                    <a:lumOff val="35000"/>
                  </a:schemeClr>
                </a:solidFill>
                <a:latin typeface="Arial"/>
                <a:cs typeface="Arial"/>
              </a:rPr>
              <a:t> Wong MA,  </a:t>
            </a:r>
          </a:p>
          <a:p>
            <a:pPr>
              <a:defRPr/>
            </a:pPr>
            <a:endParaRPr lang="en-GB" sz="800" dirty="0">
              <a:solidFill>
                <a:schemeClr val="tx1">
                  <a:lumMod val="65000"/>
                  <a:lumOff val="35000"/>
                </a:schemeClr>
              </a:solidFill>
              <a:latin typeface="Arial"/>
              <a:cs typeface="Arial"/>
            </a:endParaRPr>
          </a:p>
          <a:p>
            <a:pPr>
              <a:defRPr/>
            </a:pPr>
            <a:r>
              <a:rPr lang="en-GB" sz="1400" dirty="0">
                <a:solidFill>
                  <a:schemeClr val="tx1">
                    <a:lumMod val="65000"/>
                    <a:lumOff val="35000"/>
                  </a:schemeClr>
                </a:solidFill>
                <a:latin typeface="Arial"/>
                <a:cs typeface="Arial"/>
              </a:rPr>
              <a:t>Debbie Whitney PhD, Jolene </a:t>
            </a:r>
            <a:r>
              <a:rPr lang="en-GB" sz="1400" dirty="0" err="1">
                <a:solidFill>
                  <a:schemeClr val="tx1">
                    <a:lumMod val="65000"/>
                    <a:lumOff val="35000"/>
                  </a:schemeClr>
                </a:solidFill>
                <a:latin typeface="Arial"/>
                <a:cs typeface="Arial"/>
              </a:rPr>
              <a:t>Kinley</a:t>
            </a:r>
            <a:r>
              <a:rPr lang="en-GB" sz="1400" dirty="0">
                <a:solidFill>
                  <a:schemeClr val="tx1">
                    <a:lumMod val="65000"/>
                    <a:lumOff val="35000"/>
                  </a:schemeClr>
                </a:solidFill>
                <a:latin typeface="Arial"/>
                <a:cs typeface="Arial"/>
              </a:rPr>
              <a:t> PhD</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4">
            <a:extLst>
              <a:ext uri="{FF2B5EF4-FFF2-40B4-BE49-F238E27FC236}">
                <a16:creationId xmlns:a16="http://schemas.microsoft.com/office/drawing/2014/main" id="{3504E031-88DC-8549-BF89-D3C21DBEF1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648150E-A503-F94F-A03D-5F6C0BB9F196}"/>
              </a:ext>
            </a:extLst>
          </p:cNvPr>
          <p:cNvSpPr txBox="1"/>
          <p:nvPr/>
        </p:nvSpPr>
        <p:spPr>
          <a:xfrm>
            <a:off x="496888" y="585788"/>
            <a:ext cx="7469187" cy="876300"/>
          </a:xfrm>
          <a:prstGeom prst="rect">
            <a:avLst/>
          </a:prstGeom>
          <a:noFill/>
        </p:spPr>
        <p:txBody>
          <a:bodyPr>
            <a:spAutoFit/>
          </a:bodyPr>
          <a:lstStyle/>
          <a:p>
            <a:pPr>
              <a:lnSpc>
                <a:spcPct val="90000"/>
              </a:lnSpc>
              <a:defRPr/>
            </a:pPr>
            <a:r>
              <a:rPr lang="en-GB" sz="2800" b="1" kern="900" dirty="0">
                <a:solidFill>
                  <a:schemeClr val="bg1"/>
                </a:solidFill>
                <a:latin typeface="Arial"/>
                <a:cs typeface="Arial"/>
              </a:rPr>
              <a:t>OUTLINE</a:t>
            </a:r>
            <a:br>
              <a:rPr lang="en-GB" sz="2800" b="1" kern="900" dirty="0">
                <a:solidFill>
                  <a:schemeClr val="bg1"/>
                </a:solidFill>
                <a:latin typeface="Arial"/>
                <a:cs typeface="Arial"/>
              </a:rPr>
            </a:br>
            <a:r>
              <a:rPr lang="en-GB" sz="2800" b="1" kern="900" dirty="0">
                <a:solidFill>
                  <a:schemeClr val="bg1"/>
                </a:solidFill>
                <a:latin typeface="Arial"/>
                <a:cs typeface="Arial"/>
              </a:rPr>
              <a:t>FOR TODAY</a:t>
            </a:r>
          </a:p>
        </p:txBody>
      </p:sp>
      <p:sp>
        <p:nvSpPr>
          <p:cNvPr id="7" name="TextBox 6">
            <a:extLst>
              <a:ext uri="{FF2B5EF4-FFF2-40B4-BE49-F238E27FC236}">
                <a16:creationId xmlns:a16="http://schemas.microsoft.com/office/drawing/2014/main" id="{913C425C-4F21-7144-8CE2-BB1D8196B846}"/>
              </a:ext>
            </a:extLst>
          </p:cNvPr>
          <p:cNvSpPr txBox="1"/>
          <p:nvPr/>
        </p:nvSpPr>
        <p:spPr>
          <a:xfrm>
            <a:off x="496888" y="2774950"/>
            <a:ext cx="6789737" cy="2522538"/>
          </a:xfrm>
          <a:prstGeom prst="rect">
            <a:avLst/>
          </a:prstGeom>
          <a:noFill/>
        </p:spPr>
        <p:txBody>
          <a:bodyPr>
            <a:spAutoFit/>
          </a:bodyPr>
          <a:lstStyle/>
          <a:p>
            <a:pPr marL="457200" indent="-457200">
              <a:buFont typeface="+mj-lt"/>
              <a:buAutoNum type="arabicPeriod"/>
              <a:defRPr/>
            </a:pPr>
            <a:r>
              <a:rPr lang="en-GB" sz="2200" dirty="0">
                <a:solidFill>
                  <a:schemeClr val="tx1">
                    <a:lumMod val="65000"/>
                    <a:lumOff val="35000"/>
                  </a:schemeClr>
                </a:solidFill>
                <a:latin typeface="Arial"/>
                <a:cs typeface="Arial"/>
              </a:rPr>
              <a:t>Mindfulness </a:t>
            </a:r>
          </a:p>
          <a:p>
            <a:pPr marL="457200" indent="-457200">
              <a:buFont typeface="+mj-lt"/>
              <a:buAutoNum type="arabicPeriod"/>
              <a:defRPr/>
            </a:pPr>
            <a:endParaRPr lang="en-GB" sz="1200" dirty="0">
              <a:solidFill>
                <a:schemeClr val="bg1">
                  <a:lumMod val="50000"/>
                </a:schemeClr>
              </a:solidFill>
              <a:latin typeface="Arial"/>
              <a:cs typeface="Arial"/>
            </a:endParaRPr>
          </a:p>
          <a:p>
            <a:pPr marL="457200" indent="-457200">
              <a:buFont typeface="+mj-lt"/>
              <a:buAutoNum type="arabicPeriod"/>
              <a:defRPr/>
            </a:pPr>
            <a:r>
              <a:rPr lang="en-GB" sz="2200" dirty="0">
                <a:solidFill>
                  <a:schemeClr val="tx1">
                    <a:lumMod val="65000"/>
                    <a:lumOff val="35000"/>
                  </a:schemeClr>
                </a:solidFill>
                <a:latin typeface="Arial"/>
                <a:cs typeface="Arial"/>
              </a:rPr>
              <a:t>Review Homework </a:t>
            </a:r>
          </a:p>
          <a:p>
            <a:pPr marL="457200" indent="-457200">
              <a:buFont typeface="+mj-lt"/>
              <a:buAutoNum type="arabicPeriod"/>
              <a:defRPr/>
            </a:pPr>
            <a:endParaRPr lang="en-GB" sz="1200" dirty="0">
              <a:solidFill>
                <a:schemeClr val="tx1">
                  <a:lumMod val="65000"/>
                  <a:lumOff val="35000"/>
                </a:schemeClr>
              </a:solidFill>
              <a:latin typeface="Arial"/>
              <a:cs typeface="Arial"/>
            </a:endParaRPr>
          </a:p>
          <a:p>
            <a:pPr marL="457200" indent="-457200">
              <a:buFont typeface="+mj-lt"/>
              <a:buAutoNum type="arabicPeriod"/>
              <a:defRPr/>
            </a:pPr>
            <a:r>
              <a:rPr lang="en-GB" sz="2200" dirty="0">
                <a:solidFill>
                  <a:schemeClr val="tx1">
                    <a:lumMod val="65000"/>
                    <a:lumOff val="35000"/>
                  </a:schemeClr>
                </a:solidFill>
                <a:latin typeface="Arial"/>
                <a:cs typeface="Arial"/>
              </a:rPr>
              <a:t>Anger, Assertiveness, Self-Compassion </a:t>
            </a:r>
          </a:p>
          <a:p>
            <a:pPr marL="457200" indent="-457200">
              <a:buFont typeface="+mj-lt"/>
              <a:buAutoNum type="arabicPeriod"/>
              <a:defRPr/>
            </a:pPr>
            <a:endParaRPr lang="en-GB" sz="1200" dirty="0">
              <a:solidFill>
                <a:schemeClr val="tx1">
                  <a:lumMod val="65000"/>
                  <a:lumOff val="35000"/>
                </a:schemeClr>
              </a:solidFill>
              <a:latin typeface="Arial"/>
              <a:cs typeface="Arial"/>
            </a:endParaRPr>
          </a:p>
          <a:p>
            <a:pPr marL="457200" indent="-457200">
              <a:buFont typeface="+mj-lt"/>
              <a:buAutoNum type="arabicPeriod"/>
              <a:defRPr/>
            </a:pPr>
            <a:r>
              <a:rPr lang="en-GB" sz="2200" dirty="0">
                <a:solidFill>
                  <a:schemeClr val="tx1">
                    <a:lumMod val="65000"/>
                    <a:lumOff val="35000"/>
                  </a:schemeClr>
                </a:solidFill>
                <a:latin typeface="Arial"/>
                <a:cs typeface="Arial"/>
              </a:rPr>
              <a:t>Problem-Solving</a:t>
            </a:r>
          </a:p>
          <a:p>
            <a:pPr marL="457200" indent="-457200">
              <a:buFont typeface="+mj-lt"/>
              <a:buAutoNum type="arabicPeriod"/>
              <a:defRPr/>
            </a:pPr>
            <a:endParaRPr lang="en-GB" sz="1200" dirty="0">
              <a:solidFill>
                <a:schemeClr val="tx1">
                  <a:lumMod val="65000"/>
                  <a:lumOff val="35000"/>
                </a:schemeClr>
              </a:solidFill>
              <a:latin typeface="Arial"/>
              <a:cs typeface="Arial"/>
            </a:endParaRPr>
          </a:p>
          <a:p>
            <a:pPr marL="457200" indent="-457200">
              <a:buFont typeface="+mj-lt"/>
              <a:buAutoNum type="arabicPeriod"/>
              <a:defRPr/>
            </a:pPr>
            <a:r>
              <a:rPr lang="en-GB" sz="2200" dirty="0">
                <a:solidFill>
                  <a:schemeClr val="tx1">
                    <a:lumMod val="65000"/>
                    <a:lumOff val="35000"/>
                  </a:schemeClr>
                </a:solidFill>
                <a:latin typeface="Arial"/>
                <a:cs typeface="Arial"/>
              </a:rPr>
              <a:t>Homework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3">
            <a:extLst>
              <a:ext uri="{FF2B5EF4-FFF2-40B4-BE49-F238E27FC236}">
                <a16:creationId xmlns:a16="http://schemas.microsoft.com/office/drawing/2014/main" id="{0359B867-6FEF-DE41-8BF1-7ACC9EF97A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51F3F83-C4DF-0545-AED4-C846B6E158B4}"/>
              </a:ext>
            </a:extLst>
          </p:cNvPr>
          <p:cNvSpPr txBox="1"/>
          <p:nvPr/>
        </p:nvSpPr>
        <p:spPr>
          <a:xfrm>
            <a:off x="496888" y="585788"/>
            <a:ext cx="7469187" cy="876300"/>
          </a:xfrm>
          <a:prstGeom prst="rect">
            <a:avLst/>
          </a:prstGeom>
          <a:noFill/>
        </p:spPr>
        <p:txBody>
          <a:bodyPr>
            <a:spAutoFit/>
          </a:bodyPr>
          <a:lstStyle/>
          <a:p>
            <a:pPr>
              <a:lnSpc>
                <a:spcPct val="90000"/>
              </a:lnSpc>
              <a:defRPr/>
            </a:pPr>
            <a:endParaRPr lang="en-GB" sz="2800" kern="900" dirty="0">
              <a:solidFill>
                <a:schemeClr val="bg1"/>
              </a:solidFill>
              <a:latin typeface="DINCond-Medium"/>
              <a:cs typeface="DINCond-Medium"/>
            </a:endParaRPr>
          </a:p>
          <a:p>
            <a:pPr>
              <a:lnSpc>
                <a:spcPct val="90000"/>
              </a:lnSpc>
              <a:defRPr/>
            </a:pPr>
            <a:r>
              <a:rPr lang="en-GB" sz="2800" b="1" kern="900" dirty="0">
                <a:solidFill>
                  <a:schemeClr val="bg1"/>
                </a:solidFill>
                <a:latin typeface="Arial"/>
                <a:cs typeface="Arial"/>
              </a:rPr>
              <a:t>ANGER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a:extLst>
              <a:ext uri="{FF2B5EF4-FFF2-40B4-BE49-F238E27FC236}">
                <a16:creationId xmlns:a16="http://schemas.microsoft.com/office/drawing/2014/main" id="{98CC3803-BD23-C847-9D97-E1E46F5777DC}"/>
              </a:ext>
            </a:extLst>
          </p:cNvPr>
          <p:cNvSpPr>
            <a:spLocks noGrp="1"/>
          </p:cNvSpPr>
          <p:nvPr>
            <p:ph type="title"/>
          </p:nvPr>
        </p:nvSpPr>
        <p:spPr/>
        <p:txBody>
          <a:bodyPr/>
          <a:lstStyle/>
          <a:p>
            <a:r>
              <a:rPr lang="en-US" altLang="en-US">
                <a:ea typeface="ＭＳ Ｐゴシック" panose="020B0600070205080204" pitchFamily="34" charset="-128"/>
              </a:rPr>
              <a:t>Which country has implemented the Improving Access to Psychological Therapies program?</a:t>
            </a:r>
          </a:p>
        </p:txBody>
      </p:sp>
      <p:sp>
        <p:nvSpPr>
          <p:cNvPr id="14338" name="Content Placeholder 2">
            <a:extLst>
              <a:ext uri="{FF2B5EF4-FFF2-40B4-BE49-F238E27FC236}">
                <a16:creationId xmlns:a16="http://schemas.microsoft.com/office/drawing/2014/main" id="{93952CA8-E702-F645-8AF8-8CB0FFE53AFF}"/>
              </a:ext>
            </a:extLst>
          </p:cNvPr>
          <p:cNvSpPr>
            <a:spLocks noGrp="1"/>
          </p:cNvSpPr>
          <p:nvPr>
            <p:ph idx="1"/>
          </p:nvPr>
        </p:nvSpPr>
        <p:spPr>
          <a:xfrm>
            <a:off x="457200" y="2609850"/>
            <a:ext cx="8229600" cy="3338513"/>
          </a:xfrm>
        </p:spPr>
        <p:txBody>
          <a:bodyPr/>
          <a:lstStyle/>
          <a:p>
            <a:r>
              <a:rPr lang="en-US" altLang="en-US">
                <a:ea typeface="ＭＳ Ｐゴシック" panose="020B0600070205080204" pitchFamily="34" charset="-128"/>
              </a:rPr>
              <a:t>United States</a:t>
            </a:r>
          </a:p>
          <a:p>
            <a:r>
              <a:rPr lang="en-US" altLang="en-US">
                <a:ea typeface="ＭＳ Ｐゴシック" panose="020B0600070205080204" pitchFamily="34" charset="-128"/>
              </a:rPr>
              <a:t>Russia</a:t>
            </a:r>
          </a:p>
          <a:p>
            <a:r>
              <a:rPr lang="en-US" altLang="en-US">
                <a:ea typeface="ＭＳ Ｐゴシック" panose="020B0600070205080204" pitchFamily="34" charset="-128"/>
              </a:rPr>
              <a:t>India</a:t>
            </a:r>
          </a:p>
          <a:p>
            <a:r>
              <a:rPr lang="en-US" altLang="en-US" b="1">
                <a:ea typeface="ＭＳ Ｐゴシック" panose="020B0600070205080204" pitchFamily="34" charset="-128"/>
              </a:rPr>
              <a:t>England</a:t>
            </a:r>
          </a:p>
          <a:p>
            <a:r>
              <a:rPr lang="en-US" altLang="en-US">
                <a:ea typeface="ＭＳ Ｐゴシック" panose="020B0600070205080204" pitchFamily="34" charset="-128"/>
              </a:rPr>
              <a:t>China</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6">
            <a:extLst>
              <a:ext uri="{FF2B5EF4-FFF2-40B4-BE49-F238E27FC236}">
                <a16:creationId xmlns:a16="http://schemas.microsoft.com/office/drawing/2014/main" id="{2293507A-1199-534E-9E9E-AB91D383E1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F323A9E-791B-D344-9F9C-75D398FBD9AF}"/>
              </a:ext>
            </a:extLst>
          </p:cNvPr>
          <p:cNvSpPr txBox="1"/>
          <p:nvPr/>
        </p:nvSpPr>
        <p:spPr>
          <a:xfrm>
            <a:off x="496888" y="585788"/>
            <a:ext cx="7469187" cy="876300"/>
          </a:xfrm>
          <a:prstGeom prst="rect">
            <a:avLst/>
          </a:prstGeom>
          <a:noFill/>
        </p:spPr>
        <p:txBody>
          <a:bodyPr>
            <a:spAutoFit/>
          </a:bodyPr>
          <a:lstStyle/>
          <a:p>
            <a:pPr>
              <a:lnSpc>
                <a:spcPct val="90000"/>
              </a:lnSpc>
              <a:defRPr/>
            </a:pPr>
            <a:r>
              <a:rPr lang="en-GB" sz="2800" b="1" kern="900" dirty="0">
                <a:solidFill>
                  <a:schemeClr val="bg1"/>
                </a:solidFill>
                <a:latin typeface="Arial"/>
                <a:cs typeface="Arial"/>
              </a:rPr>
              <a:t>ASSERTIVENESS -</a:t>
            </a:r>
          </a:p>
          <a:p>
            <a:pPr>
              <a:lnSpc>
                <a:spcPct val="90000"/>
              </a:lnSpc>
              <a:defRPr/>
            </a:pPr>
            <a:r>
              <a:rPr lang="en-GB" sz="2800" b="1" kern="900" dirty="0">
                <a:solidFill>
                  <a:schemeClr val="bg1"/>
                </a:solidFill>
                <a:latin typeface="Arial"/>
                <a:cs typeface="Arial"/>
              </a:rPr>
              <a:t>BASIC SKILLS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7">
            <a:extLst>
              <a:ext uri="{FF2B5EF4-FFF2-40B4-BE49-F238E27FC236}">
                <a16:creationId xmlns:a16="http://schemas.microsoft.com/office/drawing/2014/main" id="{7E5819EA-A6BC-F44B-97A1-C5D648E53A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A4D0910-EDA0-2C4A-BC9C-0292CA907444}"/>
              </a:ext>
            </a:extLst>
          </p:cNvPr>
          <p:cNvSpPr txBox="1"/>
          <p:nvPr/>
        </p:nvSpPr>
        <p:spPr>
          <a:xfrm>
            <a:off x="496888" y="585788"/>
            <a:ext cx="7469187" cy="876300"/>
          </a:xfrm>
          <a:prstGeom prst="rect">
            <a:avLst/>
          </a:prstGeom>
          <a:noFill/>
        </p:spPr>
        <p:txBody>
          <a:bodyPr>
            <a:spAutoFit/>
          </a:bodyPr>
          <a:lstStyle/>
          <a:p>
            <a:pPr>
              <a:lnSpc>
                <a:spcPct val="90000"/>
              </a:lnSpc>
              <a:defRPr/>
            </a:pPr>
            <a:endParaRPr lang="en-GB" sz="2800" b="1" kern="900" dirty="0">
              <a:solidFill>
                <a:schemeClr val="bg1"/>
              </a:solidFill>
              <a:latin typeface="Arial"/>
              <a:cs typeface="Arial"/>
            </a:endParaRPr>
          </a:p>
          <a:p>
            <a:pPr>
              <a:lnSpc>
                <a:spcPct val="90000"/>
              </a:lnSpc>
              <a:defRPr/>
            </a:pPr>
            <a:r>
              <a:rPr lang="en-GB" sz="2800" b="1" kern="900" dirty="0">
                <a:solidFill>
                  <a:schemeClr val="bg1"/>
                </a:solidFill>
                <a:latin typeface="Arial"/>
                <a:cs typeface="Arial"/>
              </a:rPr>
              <a:t>PROBLEM-SOLVING</a:t>
            </a:r>
          </a:p>
        </p:txBody>
      </p:sp>
      <p:sp>
        <p:nvSpPr>
          <p:cNvPr id="5" name="TextBox 4">
            <a:extLst>
              <a:ext uri="{FF2B5EF4-FFF2-40B4-BE49-F238E27FC236}">
                <a16:creationId xmlns:a16="http://schemas.microsoft.com/office/drawing/2014/main" id="{46176DE0-5F0D-0647-BD31-75A030E3CD88}"/>
              </a:ext>
            </a:extLst>
          </p:cNvPr>
          <p:cNvSpPr txBox="1"/>
          <p:nvPr/>
        </p:nvSpPr>
        <p:spPr>
          <a:xfrm>
            <a:off x="496888" y="2774950"/>
            <a:ext cx="7115175" cy="1106488"/>
          </a:xfrm>
          <a:prstGeom prst="rect">
            <a:avLst/>
          </a:prstGeom>
          <a:noFill/>
        </p:spPr>
        <p:txBody>
          <a:bodyPr>
            <a:spAutoFit/>
          </a:bodyPr>
          <a:lstStyle/>
          <a:p>
            <a:pPr marL="285750" indent="-285750">
              <a:buFont typeface="Arial"/>
              <a:buChar char="•"/>
              <a:defRPr/>
            </a:pPr>
            <a:r>
              <a:rPr lang="en-GB" sz="1400" b="1" dirty="0">
                <a:solidFill>
                  <a:srgbClr val="F8AA2C"/>
                </a:solidFill>
                <a:latin typeface="Arial"/>
                <a:cs typeface="Arial"/>
              </a:rPr>
              <a:t>http://</a:t>
            </a:r>
            <a:r>
              <a:rPr lang="en-GB" sz="1400" b="1" dirty="0" err="1">
                <a:solidFill>
                  <a:srgbClr val="F8AA2C"/>
                </a:solidFill>
                <a:latin typeface="Arial"/>
                <a:cs typeface="Arial"/>
              </a:rPr>
              <a:t>www.problemsolvingtherapy.ac.nz</a:t>
            </a:r>
            <a:r>
              <a:rPr lang="en-GB" sz="1400" b="1" dirty="0">
                <a:solidFill>
                  <a:srgbClr val="F8AA2C"/>
                </a:solidFill>
                <a:latin typeface="Arial"/>
                <a:cs typeface="Arial"/>
              </a:rPr>
              <a:t>/</a:t>
            </a:r>
          </a:p>
          <a:p>
            <a:pPr marL="285750" indent="-285750">
              <a:buFont typeface="Arial"/>
              <a:buChar char="•"/>
              <a:defRPr/>
            </a:pPr>
            <a:endParaRPr lang="en-GB" sz="1200" dirty="0">
              <a:latin typeface="Arial"/>
              <a:cs typeface="Arial"/>
            </a:endParaRPr>
          </a:p>
          <a:p>
            <a:pPr marL="285750" indent="-285750">
              <a:buFont typeface="Arial"/>
              <a:buChar char="•"/>
              <a:defRPr/>
            </a:pPr>
            <a:r>
              <a:rPr lang="en-GB" sz="1400" dirty="0">
                <a:solidFill>
                  <a:schemeClr val="tx1">
                    <a:lumMod val="65000"/>
                    <a:lumOff val="35000"/>
                  </a:schemeClr>
                </a:solidFill>
                <a:latin typeface="Arial"/>
                <a:cs typeface="Arial"/>
              </a:rPr>
              <a:t>Videos</a:t>
            </a:r>
          </a:p>
          <a:p>
            <a:pPr marL="285750" indent="-285750">
              <a:buFont typeface="Arial"/>
              <a:buChar char="•"/>
              <a:defRPr/>
            </a:pPr>
            <a:endParaRPr lang="en-GB" sz="1200" dirty="0">
              <a:solidFill>
                <a:schemeClr val="tx1">
                  <a:lumMod val="65000"/>
                  <a:lumOff val="35000"/>
                </a:schemeClr>
              </a:solidFill>
              <a:latin typeface="Arial"/>
              <a:cs typeface="Arial"/>
            </a:endParaRPr>
          </a:p>
          <a:p>
            <a:pPr marL="285750" indent="-285750">
              <a:buFont typeface="Arial"/>
              <a:buChar char="•"/>
              <a:defRPr/>
            </a:pPr>
            <a:r>
              <a:rPr lang="en-GB" sz="1400" dirty="0">
                <a:solidFill>
                  <a:schemeClr val="tx1">
                    <a:lumMod val="65000"/>
                    <a:lumOff val="35000"/>
                  </a:schemeClr>
                </a:solidFill>
                <a:latin typeface="Arial"/>
                <a:cs typeface="Arial"/>
              </a:rPr>
              <a:t>Step by step approach to problems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8">
            <a:extLst>
              <a:ext uri="{FF2B5EF4-FFF2-40B4-BE49-F238E27FC236}">
                <a16:creationId xmlns:a16="http://schemas.microsoft.com/office/drawing/2014/main" id="{F5C52670-E8C0-CD40-853D-CDDF752890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FDC50349-FD0D-2A4F-B07A-5AE4206DE4EC}"/>
              </a:ext>
            </a:extLst>
          </p:cNvPr>
          <p:cNvSpPr txBox="1"/>
          <p:nvPr/>
        </p:nvSpPr>
        <p:spPr>
          <a:xfrm>
            <a:off x="496888" y="2774950"/>
            <a:ext cx="5462587" cy="2862263"/>
          </a:xfrm>
          <a:prstGeom prst="rect">
            <a:avLst/>
          </a:prstGeom>
          <a:noFill/>
        </p:spPr>
        <p:txBody>
          <a:bodyPr>
            <a:spAutoFit/>
          </a:bodyPr>
          <a:lstStyle/>
          <a:p>
            <a:pPr marL="342900" indent="-342900">
              <a:buFont typeface="Arial"/>
              <a:buChar char="•"/>
              <a:defRPr/>
            </a:pPr>
            <a:r>
              <a:rPr lang="en-GB" sz="2200" dirty="0">
                <a:solidFill>
                  <a:srgbClr val="595959"/>
                </a:solidFill>
                <a:latin typeface="Arial"/>
                <a:cs typeface="Arial"/>
              </a:rPr>
              <a:t>Mindfulness 5 min twice/day</a:t>
            </a:r>
          </a:p>
          <a:p>
            <a:pPr marL="171450" indent="-171450">
              <a:buFont typeface="Arial"/>
              <a:buChar char="•"/>
              <a:defRPr/>
            </a:pPr>
            <a:endParaRPr lang="en-GB" sz="1200" dirty="0">
              <a:solidFill>
                <a:srgbClr val="595959"/>
              </a:solidFill>
              <a:latin typeface="Arial"/>
              <a:cs typeface="Arial"/>
            </a:endParaRPr>
          </a:p>
          <a:p>
            <a:pPr marL="342900" indent="-342900">
              <a:buFont typeface="Arial"/>
              <a:buChar char="•"/>
              <a:defRPr/>
            </a:pPr>
            <a:r>
              <a:rPr lang="en-GB" sz="2200" dirty="0">
                <a:solidFill>
                  <a:srgbClr val="595959"/>
                </a:solidFill>
                <a:latin typeface="Arial"/>
                <a:cs typeface="Arial"/>
              </a:rPr>
              <a:t>Two thought records in the week (Testing Your Thoughts worksheet)</a:t>
            </a:r>
          </a:p>
          <a:p>
            <a:pPr marL="171450" indent="-171450">
              <a:buFont typeface="Arial"/>
              <a:buChar char="•"/>
              <a:defRPr/>
            </a:pPr>
            <a:endParaRPr lang="en-GB" sz="1200" dirty="0">
              <a:solidFill>
                <a:srgbClr val="595959"/>
              </a:solidFill>
              <a:latin typeface="Arial"/>
              <a:cs typeface="Arial"/>
            </a:endParaRPr>
          </a:p>
          <a:p>
            <a:pPr marL="342900" indent="-342900">
              <a:buFont typeface="Arial"/>
              <a:buChar char="•"/>
              <a:defRPr/>
            </a:pPr>
            <a:r>
              <a:rPr lang="en-GB" sz="2200" dirty="0">
                <a:solidFill>
                  <a:srgbClr val="595959"/>
                </a:solidFill>
                <a:latin typeface="Arial"/>
                <a:cs typeface="Arial"/>
              </a:rPr>
              <a:t>Visit problem-solving website for 15 min</a:t>
            </a:r>
          </a:p>
          <a:p>
            <a:pPr marL="171450" indent="-171450">
              <a:buFont typeface="Arial"/>
              <a:buChar char="•"/>
              <a:defRPr/>
            </a:pPr>
            <a:endParaRPr lang="en-GB" sz="1200" dirty="0">
              <a:solidFill>
                <a:srgbClr val="595959"/>
              </a:solidFill>
              <a:latin typeface="Arial"/>
              <a:cs typeface="Arial"/>
            </a:endParaRPr>
          </a:p>
          <a:p>
            <a:pPr marL="342900" indent="-342900">
              <a:buFont typeface="Arial"/>
              <a:buChar char="•"/>
              <a:defRPr/>
            </a:pPr>
            <a:r>
              <a:rPr lang="en-GB" sz="2200" dirty="0">
                <a:solidFill>
                  <a:srgbClr val="595959"/>
                </a:solidFill>
                <a:latin typeface="Arial"/>
                <a:cs typeface="Arial"/>
              </a:rPr>
              <a:t>Fill out problem-solving sheet</a:t>
            </a:r>
          </a:p>
          <a:p>
            <a:pPr marL="171450" indent="-171450">
              <a:buFont typeface="Arial"/>
              <a:buChar char="•"/>
              <a:defRPr/>
            </a:pPr>
            <a:endParaRPr lang="en-GB" sz="1200" dirty="0">
              <a:solidFill>
                <a:srgbClr val="595959"/>
              </a:solidFill>
              <a:latin typeface="Arial"/>
              <a:cs typeface="Arial"/>
            </a:endParaRPr>
          </a:p>
          <a:p>
            <a:pPr marL="342900" indent="-342900">
              <a:buFont typeface="Arial"/>
              <a:buChar char="•"/>
              <a:defRPr/>
            </a:pPr>
            <a:r>
              <a:rPr lang="en-GB" sz="2200" dirty="0">
                <a:solidFill>
                  <a:srgbClr val="595959"/>
                </a:solidFill>
                <a:latin typeface="Arial"/>
                <a:cs typeface="Arial"/>
              </a:rPr>
              <a:t>Work on 3 </a:t>
            </a:r>
            <a:r>
              <a:rPr lang="en-GB" sz="2200" b="1" dirty="0">
                <a:solidFill>
                  <a:srgbClr val="595959"/>
                </a:solidFill>
                <a:latin typeface="Arial"/>
                <a:cs typeface="Arial"/>
              </a:rPr>
              <a:t>SMART</a:t>
            </a:r>
            <a:r>
              <a:rPr lang="en-GB" sz="2200" dirty="0">
                <a:solidFill>
                  <a:srgbClr val="595959"/>
                </a:solidFill>
                <a:latin typeface="Arial"/>
                <a:cs typeface="Arial"/>
              </a:rPr>
              <a:t> goals</a:t>
            </a:r>
          </a:p>
        </p:txBody>
      </p:sp>
      <p:sp>
        <p:nvSpPr>
          <p:cNvPr id="10" name="TextBox 9">
            <a:extLst>
              <a:ext uri="{FF2B5EF4-FFF2-40B4-BE49-F238E27FC236}">
                <a16:creationId xmlns:a16="http://schemas.microsoft.com/office/drawing/2014/main" id="{470DB387-9B68-1049-9DC0-78603FF3B9DC}"/>
              </a:ext>
            </a:extLst>
          </p:cNvPr>
          <p:cNvSpPr txBox="1"/>
          <p:nvPr/>
        </p:nvSpPr>
        <p:spPr>
          <a:xfrm>
            <a:off x="496888" y="585788"/>
            <a:ext cx="7469187" cy="876300"/>
          </a:xfrm>
          <a:prstGeom prst="rect">
            <a:avLst/>
          </a:prstGeom>
          <a:noFill/>
        </p:spPr>
        <p:txBody>
          <a:bodyPr>
            <a:spAutoFit/>
          </a:bodyPr>
          <a:lstStyle/>
          <a:p>
            <a:pPr>
              <a:lnSpc>
                <a:spcPct val="90000"/>
              </a:lnSpc>
              <a:defRPr/>
            </a:pPr>
            <a:br>
              <a:rPr lang="en-GB" sz="2800" b="1" kern="900" dirty="0">
                <a:solidFill>
                  <a:schemeClr val="bg1"/>
                </a:solidFill>
                <a:latin typeface="Arial"/>
                <a:cs typeface="Arial"/>
              </a:rPr>
            </a:br>
            <a:r>
              <a:rPr lang="en-GB" sz="2800" b="1" kern="900" dirty="0">
                <a:solidFill>
                  <a:schemeClr val="bg1"/>
                </a:solidFill>
                <a:latin typeface="Arial"/>
                <a:cs typeface="Arial"/>
              </a:rPr>
              <a:t>HOMEWORK</a:t>
            </a:r>
          </a:p>
        </p:txBody>
      </p:sp>
    </p:spTree>
  </p:cSld>
  <p:clrMapOvr>
    <a:masterClrMapping/>
  </p:clrMapOvr>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Myriad Web Pro"/>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20373</TotalTime>
  <Words>5355</Words>
  <Application>Microsoft Macintosh PowerPoint</Application>
  <PresentationFormat>On-screen Show (4:3)</PresentationFormat>
  <Paragraphs>797</Paragraphs>
  <Slides>92</Slides>
  <Notes>35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92</vt:i4>
      </vt:variant>
    </vt:vector>
  </HeadingPairs>
  <TitlesOfParts>
    <vt:vector size="103" baseType="lpstr">
      <vt:lpstr>Times</vt:lpstr>
      <vt:lpstr>ＭＳ Ｐゴシック</vt:lpstr>
      <vt:lpstr>Arial</vt:lpstr>
      <vt:lpstr>Myriad Web Pro</vt:lpstr>
      <vt:lpstr>Calibri</vt:lpstr>
      <vt:lpstr>Times New Roman</vt:lpstr>
      <vt:lpstr>Minion Pro</vt:lpstr>
      <vt:lpstr>Bariol Bold</vt:lpstr>
      <vt:lpstr>DINCond-Medium</vt:lpstr>
      <vt:lpstr>Bariol Regular</vt:lpstr>
      <vt:lpstr>1_Custom Design</vt:lpstr>
      <vt:lpstr>PowerPoint Presentation</vt:lpstr>
      <vt:lpstr>Faculty Disclosure</vt:lpstr>
      <vt:lpstr>Learning Objectives</vt:lpstr>
      <vt:lpstr>Speakers</vt:lpstr>
      <vt:lpstr>Acknowledgements</vt:lpstr>
      <vt:lpstr>PowerPoint Presentation</vt:lpstr>
      <vt:lpstr>PowerPoint Presentation</vt:lpstr>
      <vt:lpstr>Which country has implemented the Improving Access to Psychological Therapies program?</vt:lpstr>
      <vt:lpstr>Which country has implemented the Improving Access to Psychological Therapies program?</vt:lpstr>
      <vt:lpstr>Improving Access to Psychological Therapies - UK</vt:lpstr>
      <vt:lpstr>Outcomes – Improving Access to Psychological Therapy</vt:lpstr>
      <vt:lpstr>PowerPoint Presentation</vt:lpstr>
      <vt:lpstr>PowerPoint Presentation</vt:lpstr>
      <vt:lpstr>Conclusions from UK study</vt:lpstr>
      <vt:lpstr>Computer Assisted CBT is equally effective as Face to Face CBT</vt:lpstr>
      <vt:lpstr>Computer Assisted CBT is equally effective as Face to Face CBT</vt:lpstr>
      <vt:lpstr>Therapist-supported Internet cognitive behavioural therapy for anxiety disorders in adults  </vt:lpstr>
      <vt:lpstr>Improving the Efficiency of Psychotherapy for Depression: Computer-Assisted Versus Standard CBT. </vt:lpstr>
      <vt:lpstr>PowerPoint Presentation</vt:lpstr>
      <vt:lpstr>Is there evidence to support web-based CBT in reducing suicidal ideation?</vt:lpstr>
      <vt:lpstr>Is there evidence to support web-based CBT in reducing suicidal ideation?</vt:lpstr>
      <vt:lpstr>Web-Based Cognitive Behavioral Therapy Intervention for the Prevention of Suicidal Ideation in Medical Interns: A Randomized Clinical Trial. </vt:lpstr>
      <vt:lpstr>Web-Based Cognitive Behavioral Therapy Intervention for the Prevention of Suicidal Ideation in Medical Interns: A Randomized Clinical Trial.  PHQ-9  – Suicide ideation</vt:lpstr>
      <vt:lpstr>How effective are large psychoeducation groups in reducing symptoms?</vt:lpstr>
      <vt:lpstr>How effective are large psychoeducation groups in reducing symptoms?</vt:lpstr>
      <vt:lpstr>A multi-service practice research network study of large group psychoeducational cognitive behavioural therapy.</vt:lpstr>
      <vt:lpstr>PowerPoint Presentation</vt:lpstr>
      <vt:lpstr>Timeline</vt:lpstr>
      <vt:lpstr>CBTm Classes</vt:lpstr>
      <vt:lpstr>CBTm Classes</vt:lpstr>
      <vt:lpstr>Why classes?</vt:lpstr>
      <vt:lpstr>Why Classes are innovative in delivering therapy?</vt:lpstr>
      <vt:lpstr>Why Classes?</vt:lpstr>
      <vt:lpstr>CBT at HSC – Changes</vt:lpstr>
      <vt:lpstr>CBT Groups at HSC Mental Health Program</vt:lpstr>
      <vt:lpstr>Manitoba Patient Access Network Partners 2016-17 -$100,000 </vt:lpstr>
      <vt:lpstr>Manitoba Patient Access Network</vt:lpstr>
      <vt:lpstr>Key Goals of Manitoba Patient Access Network </vt:lpstr>
      <vt:lpstr>CBTm Client and Facilitator Binders</vt:lpstr>
      <vt:lpstr>www.CBTm.ca</vt:lpstr>
      <vt:lpstr>&gt;1000 users since inception of the Website</vt:lpstr>
      <vt:lpstr>Multiple Facilitator Training workshops</vt:lpstr>
      <vt:lpstr>Today’s Workshop 1-5pm – 38 New Facilitators</vt:lpstr>
      <vt:lpstr>Feasibility of Large Group Cognitive Behavioural Therapy Education Classes for Anxiety Disorders</vt:lpstr>
      <vt:lpstr>An Evaluation of Large Group Cognitive Behaviour Therapy with Mindfulness (CBTm) Classes for Mood and Anxiety Disorders </vt:lpstr>
      <vt:lpstr>CBTm Classes</vt:lpstr>
      <vt:lpstr>2016 Bell/True Patriot Love Fund supports CBTm classes for Resilience</vt:lpstr>
      <vt:lpstr>Adaptation of CBTm classes for medical students</vt:lpstr>
      <vt:lpstr>Mota, Bolton, Holmqvist, Sareen (2017)</vt:lpstr>
      <vt:lpstr>Kinley, Sareen, Sala, Wong, Whitney, McConnell (2018)</vt:lpstr>
      <vt:lpstr>Workers Compensation Board Grant</vt:lpstr>
      <vt:lpstr>Sareen, Mota, Sala, Wong et al (2017 - 2019)</vt:lpstr>
      <vt:lpstr>Jacquelyne Wong PhD Student</vt:lpstr>
      <vt:lpstr>Future Developments</vt:lpstr>
      <vt:lpstr>Movement 4 Mental Health Classes at HSC </vt:lpstr>
      <vt:lpstr>Summary</vt:lpstr>
      <vt:lpstr>PowerPoint Presentation</vt:lpstr>
      <vt:lpstr>Beck Institute – </vt:lpstr>
      <vt:lpstr>Future Directions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UofM</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 st.laurent</dc:creator>
  <cp:lastModifiedBy>Lab Assistants</cp:lastModifiedBy>
  <cp:revision>740</cp:revision>
  <dcterms:created xsi:type="dcterms:W3CDTF">2007-10-23T20:40:42Z</dcterms:created>
  <dcterms:modified xsi:type="dcterms:W3CDTF">2018-03-26T15:58:42Z</dcterms:modified>
</cp:coreProperties>
</file>